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68" r:id="rId4"/>
    <p:sldId id="259" r:id="rId5"/>
    <p:sldId id="263" r:id="rId6"/>
    <p:sldId id="273" r:id="rId7"/>
    <p:sldId id="262" r:id="rId8"/>
    <p:sldId id="258" r:id="rId9"/>
    <p:sldId id="261" r:id="rId10"/>
    <p:sldId id="267" r:id="rId11"/>
    <p:sldId id="271" r:id="rId12"/>
    <p:sldId id="269" r:id="rId13"/>
    <p:sldId id="270" r:id="rId14"/>
    <p:sldId id="276" r:id="rId15"/>
    <p:sldId id="274" r:id="rId16"/>
    <p:sldId id="272" r:id="rId17"/>
    <p:sldId id="265" r:id="rId18"/>
    <p:sldId id="283" r:id="rId19"/>
    <p:sldId id="278" r:id="rId20"/>
    <p:sldId id="279" r:id="rId21"/>
    <p:sldId id="280" r:id="rId22"/>
    <p:sldId id="282" r:id="rId23"/>
    <p:sldId id="281" r:id="rId24"/>
    <p:sldId id="275" r:id="rId25"/>
    <p:sldId id="27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9406-02B0-4945-AC96-933D86D59233}" type="datetimeFigureOut">
              <a:rPr lang="en-US" smtClean="0"/>
              <a:t>3/12/2016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70738-928F-4EE9-85DB-6044BE3C3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52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9406-02B0-4945-AC96-933D86D59233}" type="datetimeFigureOut">
              <a:rPr lang="en-US" smtClean="0"/>
              <a:t>3/12/2016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70738-928F-4EE9-85DB-6044BE3C3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703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9406-02B0-4945-AC96-933D86D59233}" type="datetimeFigureOut">
              <a:rPr lang="en-US" smtClean="0"/>
              <a:t>3/12/2016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70738-928F-4EE9-85DB-6044BE3C3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293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9406-02B0-4945-AC96-933D86D59233}" type="datetimeFigureOut">
              <a:rPr lang="en-US" smtClean="0"/>
              <a:t>3/12/2016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70738-928F-4EE9-85DB-6044BE3C3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48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9406-02B0-4945-AC96-933D86D59233}" type="datetimeFigureOut">
              <a:rPr lang="en-US" smtClean="0"/>
              <a:t>3/12/2016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70738-928F-4EE9-85DB-6044BE3C3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59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9406-02B0-4945-AC96-933D86D59233}" type="datetimeFigureOut">
              <a:rPr lang="en-US" smtClean="0"/>
              <a:t>3/12/2016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70738-928F-4EE9-85DB-6044BE3C3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088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9406-02B0-4945-AC96-933D86D59233}" type="datetimeFigureOut">
              <a:rPr lang="en-US" smtClean="0"/>
              <a:t>3/12/2016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70738-928F-4EE9-85DB-6044BE3C3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239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9406-02B0-4945-AC96-933D86D59233}" type="datetimeFigureOut">
              <a:rPr lang="en-US" smtClean="0"/>
              <a:t>3/12/2016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70738-928F-4EE9-85DB-6044BE3C3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692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9406-02B0-4945-AC96-933D86D59233}" type="datetimeFigureOut">
              <a:rPr lang="en-US" smtClean="0"/>
              <a:t>3/12/2016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70738-928F-4EE9-85DB-6044BE3C3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32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9406-02B0-4945-AC96-933D86D59233}" type="datetimeFigureOut">
              <a:rPr lang="en-US" smtClean="0"/>
              <a:t>3/12/2016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70738-928F-4EE9-85DB-6044BE3C3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383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9406-02B0-4945-AC96-933D86D59233}" type="datetimeFigureOut">
              <a:rPr lang="en-US" smtClean="0"/>
              <a:t>3/12/2016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70738-928F-4EE9-85DB-6044BE3C3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65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E9406-02B0-4945-AC96-933D86D59233}" type="datetimeFigureOut">
              <a:rPr lang="en-US" smtClean="0"/>
              <a:t>3/12/2016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70738-928F-4EE9-85DB-6044BE3C3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694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SavannahRiverSiteWatch" TargetMode="External"/><Relationship Id="rId2" Type="http://schemas.openxmlformats.org/officeDocument/2006/relationships/hyperlink" Target="http://www.srswatch.org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SavannahRiverSiteWatch" TargetMode="External"/><Relationship Id="rId2" Type="http://schemas.openxmlformats.org/officeDocument/2006/relationships/hyperlink" Target="http://www.srswatch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05442"/>
            <a:ext cx="9144000" cy="2907101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IPFM </a:t>
            </a:r>
            <a:r>
              <a:rPr lang="en-US" sz="3200" b="1" dirty="0"/>
              <a:t>Meeting, March </a:t>
            </a:r>
            <a:r>
              <a:rPr lang="en-US" sz="3200" b="1" dirty="0" smtClean="0"/>
              <a:t>14, 2016</a:t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600" b="1" dirty="0" smtClean="0"/>
              <a:t>Failure of the Plutonium Disposition Program </a:t>
            </a:r>
            <a:r>
              <a:rPr lang="en-US" sz="3600" b="1" dirty="0" smtClean="0"/>
              <a:t>at the Savannah River Site &amp; </a:t>
            </a:r>
            <a:r>
              <a:rPr lang="en-US" sz="3600" b="1" dirty="0" smtClean="0"/>
              <a:t>Alternatives to MOX</a:t>
            </a:r>
            <a:endParaRPr 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372929"/>
            <a:ext cx="9144000" cy="2967486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sz="2800" b="1" dirty="0" smtClean="0"/>
              <a:t>Tom Clements</a:t>
            </a:r>
          </a:p>
          <a:p>
            <a:r>
              <a:rPr lang="en-US" sz="2800" b="1" dirty="0" smtClean="0"/>
              <a:t>Savannah River Site Watch</a:t>
            </a:r>
          </a:p>
          <a:p>
            <a:endParaRPr lang="en-US" sz="2800" b="1" dirty="0" smtClean="0"/>
          </a:p>
          <a:p>
            <a:r>
              <a:rPr lang="en-US" sz="2800" b="1" dirty="0" smtClean="0">
                <a:hlinkClick r:id="rId2"/>
              </a:rPr>
              <a:t>www.srswatch.org</a:t>
            </a:r>
            <a:endParaRPr lang="en-US" sz="2800" b="1" dirty="0" smtClean="0"/>
          </a:p>
          <a:p>
            <a:r>
              <a:rPr lang="en-US" sz="2800" b="1" dirty="0" smtClean="0">
                <a:hlinkClick r:id="rId3"/>
              </a:rPr>
              <a:t>https://www.facebook.com/SavannahRiverSiteWatch</a:t>
            </a:r>
            <a:endParaRPr lang="en-US" sz="2800" b="1" dirty="0" smtClean="0"/>
          </a:p>
          <a:p>
            <a:r>
              <a:rPr lang="en-US" sz="2800" b="1" dirty="0" smtClean="0"/>
              <a:t>Columbia, South Carolina</a:t>
            </a:r>
          </a:p>
          <a:p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077" y="4433978"/>
            <a:ext cx="2157709" cy="4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92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98181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 smtClean="0"/>
              <a:t>MOX plant at Savannah River Site </a:t>
            </a:r>
            <a:r>
              <a:rPr lang="en-US" sz="3000" b="1" dirty="0"/>
              <a:t>u</a:t>
            </a:r>
            <a:r>
              <a:rPr lang="en-US" sz="3000" b="1" dirty="0" smtClean="0"/>
              <a:t>nder construction since August 2007; cost has skyrocketed and there are persistent rumors and hints of design and construction problems &amp; no customers; $345 million/year funding </a:t>
            </a:r>
            <a:r>
              <a:rPr lang="en-US" sz="3000" b="1" dirty="0" smtClean="0"/>
              <a:t>places </a:t>
            </a:r>
            <a:r>
              <a:rPr lang="en-US" sz="3000" b="1" dirty="0" smtClean="0"/>
              <a:t>the project on a shut-down track</a:t>
            </a:r>
            <a:endParaRPr lang="en-US" sz="30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55221"/>
            <a:ext cx="5181600" cy="3492145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06811"/>
            <a:ext cx="5181600" cy="2988965"/>
          </a:xfrm>
        </p:spPr>
      </p:pic>
    </p:spTree>
    <p:extLst>
      <p:ext uri="{BB962C8B-B14F-4D97-AF65-F5344CB8AC3E}">
        <p14:creationId xmlns:p14="http://schemas.microsoft.com/office/powerpoint/2010/main" val="2543978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/>
              <a:t>HB-Line has packaged </a:t>
            </a:r>
            <a:r>
              <a:rPr lang="en-US" sz="3200" b="1" dirty="0" smtClean="0"/>
              <a:t>~90 kg </a:t>
            </a:r>
            <a:br>
              <a:rPr lang="en-US" sz="3200" b="1" dirty="0" smtClean="0"/>
            </a:br>
            <a:r>
              <a:rPr lang="en-US" sz="3200" b="1" dirty="0" smtClean="0"/>
              <a:t>of “non-</a:t>
            </a:r>
            <a:r>
              <a:rPr lang="en-US" sz="3200" b="1" dirty="0" err="1" smtClean="0"/>
              <a:t>MOXable</a:t>
            </a:r>
            <a:r>
              <a:rPr lang="en-US" sz="3200" b="1" dirty="0" smtClean="0"/>
              <a:t>” plutonium </a:t>
            </a:r>
            <a:r>
              <a:rPr lang="en-US" sz="3200" b="1" dirty="0" smtClean="0"/>
              <a:t>for WIPP</a:t>
            </a:r>
            <a:endParaRPr lang="en-US" sz="3200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036734"/>
            <a:ext cx="5181600" cy="3929119"/>
          </a:xfrm>
          <a:prstGeom prst="rect">
            <a:avLst/>
          </a:prstGeom>
        </p:spPr>
      </p:pic>
      <p:pic>
        <p:nvPicPr>
          <p:cNvPr id="3074" name="Picture 2" descr="http://spy-agency.eu/wp-content/uploads/2014/11/Figure-8.-H-Canyon-and-HB-Lin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2472531"/>
            <a:ext cx="4076700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099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>Packages into which </a:t>
            </a:r>
            <a:r>
              <a:rPr lang="en-US" sz="3600" b="1" dirty="0" err="1" smtClean="0"/>
              <a:t>downblended</a:t>
            </a:r>
            <a:r>
              <a:rPr lang="en-US" sz="3600" b="1" dirty="0" smtClean="0"/>
              <a:t> plutonium is mixed at SRS – </a:t>
            </a:r>
            <a:r>
              <a:rPr lang="en-US" sz="3600" b="1" dirty="0" smtClean="0"/>
              <a:t>“Pipe </a:t>
            </a:r>
            <a:r>
              <a:rPr lang="en-US" sz="3600" b="1" dirty="0" err="1" smtClean="0"/>
              <a:t>Overpack</a:t>
            </a:r>
            <a:r>
              <a:rPr lang="en-US" sz="3600" b="1" dirty="0" smtClean="0"/>
              <a:t> Containers” and “Criticality Control </a:t>
            </a:r>
            <a:r>
              <a:rPr lang="en-US" sz="3600" b="1" dirty="0" err="1" smtClean="0"/>
              <a:t>Overpacks</a:t>
            </a:r>
            <a:r>
              <a:rPr lang="en-US" sz="3600" b="1" dirty="0" smtClean="0"/>
              <a:t>”</a:t>
            </a:r>
            <a:endParaRPr lang="en-US" sz="36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1755101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>About 90 kg of plutonium have been packaged at SRS for shipment to WIPP – some </a:t>
            </a:r>
            <a:r>
              <a:rPr lang="en-US" sz="3600" b="1" dirty="0" smtClean="0"/>
              <a:t>POCs still </a:t>
            </a:r>
            <a:r>
              <a:rPr lang="en-US" sz="3600" b="1" dirty="0" smtClean="0"/>
              <a:t>at </a:t>
            </a:r>
            <a:r>
              <a:rPr lang="en-US" sz="3600" b="1" dirty="0" smtClean="0"/>
              <a:t>SRS (260), </a:t>
            </a:r>
            <a:r>
              <a:rPr lang="en-US" sz="3600" b="1" dirty="0" smtClean="0"/>
              <a:t>some in surface storage at WIPP </a:t>
            </a:r>
            <a:r>
              <a:rPr lang="en-US" sz="3600" b="1" dirty="0" smtClean="0"/>
              <a:t>(97) and </a:t>
            </a:r>
            <a:r>
              <a:rPr lang="en-US" sz="3600" b="1" dirty="0" smtClean="0"/>
              <a:t>some already in </a:t>
            </a:r>
            <a:r>
              <a:rPr lang="en-US" sz="3600" b="1" dirty="0" smtClean="0"/>
              <a:t>WIPP (125)</a:t>
            </a:r>
            <a:endParaRPr lang="en-US" sz="36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73554"/>
            <a:ext cx="5181600" cy="3455479"/>
          </a:xfrm>
        </p:spPr>
      </p:pic>
    </p:spTree>
    <p:extLst>
      <p:ext uri="{BB962C8B-B14F-4D97-AF65-F5344CB8AC3E}">
        <p14:creationId xmlns:p14="http://schemas.microsoft.com/office/powerpoint/2010/main" val="3407063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/>
              <a:t>HB-Line also producing up to 3.7 MT of plutonium oxide “feedstock” for MOX, but only 9.6 kg produced in 2 years</a:t>
            </a:r>
            <a:endParaRPr lang="en-US" sz="32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3062" y="1825625"/>
            <a:ext cx="682587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991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1" dirty="0" smtClean="0"/>
              <a:t>Single glovebox in K-Area used for DE of “3013” cans, could also be used to </a:t>
            </a:r>
            <a:r>
              <a:rPr lang="en-US" sz="3200" b="1" dirty="0" err="1" smtClean="0"/>
              <a:t>downblend</a:t>
            </a:r>
            <a:r>
              <a:rPr lang="en-US" sz="3200" b="1" dirty="0" smtClean="0"/>
              <a:t> plutonium; </a:t>
            </a:r>
            <a:br>
              <a:rPr lang="en-US" sz="3200" b="1" dirty="0" smtClean="0"/>
            </a:br>
            <a:r>
              <a:rPr lang="en-US" sz="3200" b="1" dirty="0" smtClean="0"/>
              <a:t>more gloveboxes could be added but no plan </a:t>
            </a:r>
            <a:r>
              <a:rPr lang="en-US" sz="3200" b="1" dirty="0" smtClean="0"/>
              <a:t>or funding yet</a:t>
            </a:r>
            <a:endParaRPr lang="en-US" sz="32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30060" y="2123759"/>
            <a:ext cx="4518750" cy="3690445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851335"/>
            <a:ext cx="5181600" cy="429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245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8262" y="572159"/>
            <a:ext cx="12496911" cy="1325563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“Can-in-canister” immobilization canceled, but about 100 kg of plutonium have been added directly to HLW tanks and vitrified in </a:t>
            </a:r>
            <a:r>
              <a:rPr lang="en-US" sz="3200" b="1" dirty="0" smtClean="0"/>
              <a:t>DWPF.  So, immobilization &amp; </a:t>
            </a:r>
            <a:r>
              <a:rPr lang="en-US" sz="3200" b="1" dirty="0" err="1" smtClean="0"/>
              <a:t>downblending</a:t>
            </a:r>
            <a:r>
              <a:rPr lang="en-US" sz="3200" b="1" dirty="0" smtClean="0"/>
              <a:t> have been deployed but not MOX.</a:t>
            </a:r>
            <a:endParaRPr lang="en-US" sz="32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92164"/>
            <a:ext cx="5181600" cy="3218259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74094"/>
            <a:ext cx="5181600" cy="3454400"/>
          </a:xfrm>
        </p:spPr>
      </p:pic>
    </p:spTree>
    <p:extLst>
      <p:ext uri="{BB962C8B-B14F-4D97-AF65-F5344CB8AC3E}">
        <p14:creationId xmlns:p14="http://schemas.microsoft.com/office/powerpoint/2010/main" val="1012589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b="1" dirty="0" smtClean="0"/>
              <a:t>MOX cost prohibitive, not financially </a:t>
            </a:r>
            <a:r>
              <a:rPr lang="en-US" sz="3200" b="1" dirty="0" smtClean="0"/>
              <a:t>viable; only “</a:t>
            </a:r>
            <a:r>
              <a:rPr lang="en-US" sz="3200" b="1" dirty="0" err="1" smtClean="0"/>
              <a:t>downblendng</a:t>
            </a:r>
            <a:r>
              <a:rPr lang="en-US" sz="3200" b="1" dirty="0" smtClean="0"/>
              <a:t>” now being actively pursued; protecting 1500 MOX jobs and annual $400 million funding or paramount importance of politicians</a:t>
            </a:r>
            <a:endParaRPr lang="en-US" sz="32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0955" y="1825625"/>
            <a:ext cx="667008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713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b="1" dirty="0" smtClean="0"/>
              <a:t>SRS MOX plant in F-Area and Plant </a:t>
            </a:r>
            <a:r>
              <a:rPr lang="en-US" sz="3200" b="1" dirty="0" err="1" smtClean="0"/>
              <a:t>Vogtle</a:t>
            </a:r>
            <a:r>
              <a:rPr lang="en-US" sz="3200" b="1" dirty="0" smtClean="0"/>
              <a:t> – April 21, 2015;</a:t>
            </a:r>
            <a:br>
              <a:rPr lang="en-US" sz="3200" b="1" dirty="0" smtClean="0"/>
            </a:br>
            <a:r>
              <a:rPr lang="en-US" sz="3200" b="1" dirty="0"/>
              <a:t>©High Flyer, special to SRS Watch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506" y="1825625"/>
            <a:ext cx="7616988" cy="4351338"/>
          </a:xfrm>
        </p:spPr>
      </p:pic>
    </p:spTree>
    <p:extLst>
      <p:ext uri="{BB962C8B-B14F-4D97-AF65-F5344CB8AC3E}">
        <p14:creationId xmlns:p14="http://schemas.microsoft.com/office/powerpoint/2010/main" val="4212699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b="1" dirty="0" smtClean="0"/>
              <a:t>SRS MOX plant - Sunday March 6, 2016; </a:t>
            </a:r>
            <a:br>
              <a:rPr lang="en-US" sz="3200" b="1" dirty="0" smtClean="0"/>
            </a:br>
            <a:r>
              <a:rPr lang="en-US" sz="3200" b="1" dirty="0" smtClean="0"/>
              <a:t>©High Flyer, special to SRS Watch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030" y="1825625"/>
            <a:ext cx="6895939" cy="4351338"/>
          </a:xfrm>
        </p:spPr>
      </p:pic>
    </p:spTree>
    <p:extLst>
      <p:ext uri="{BB962C8B-B14F-4D97-AF65-F5344CB8AC3E}">
        <p14:creationId xmlns:p14="http://schemas.microsoft.com/office/powerpoint/2010/main" val="2163018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US Department of </a:t>
            </a:r>
            <a:r>
              <a:rPr lang="en-US" sz="3600" b="1" dirty="0"/>
              <a:t>E</a:t>
            </a:r>
            <a:r>
              <a:rPr lang="en-US" sz="3600" b="1" dirty="0" smtClean="0"/>
              <a:t>nergy complex</a:t>
            </a:r>
            <a:endParaRPr lang="en-US" sz="3600" b="1" dirty="0"/>
          </a:p>
        </p:txBody>
      </p:sp>
      <p:pic>
        <p:nvPicPr>
          <p:cNvPr id="1026" name="Picture 2" descr="http://www.dnfsb.gov/sites/default/files/Images/Webpages/DOE%20Defense%20Nuclear%20Facilities/doe_sites_map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088" y="1447482"/>
            <a:ext cx="7821823" cy="499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1837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300" y="1825625"/>
            <a:ext cx="6609399" cy="4351338"/>
          </a:xfrm>
        </p:spPr>
      </p:pic>
    </p:spTree>
    <p:extLst>
      <p:ext uri="{BB962C8B-B14F-4D97-AF65-F5344CB8AC3E}">
        <p14:creationId xmlns:p14="http://schemas.microsoft.com/office/powerpoint/2010/main" val="17945358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240" y="1825625"/>
            <a:ext cx="6699519" cy="4351338"/>
          </a:xfrm>
        </p:spPr>
      </p:pic>
    </p:spTree>
    <p:extLst>
      <p:ext uri="{BB962C8B-B14F-4D97-AF65-F5344CB8AC3E}">
        <p14:creationId xmlns:p14="http://schemas.microsoft.com/office/powerpoint/2010/main" val="40006596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797" y="1825625"/>
            <a:ext cx="7554406" cy="4351338"/>
          </a:xfrm>
        </p:spPr>
      </p:pic>
    </p:spTree>
    <p:extLst>
      <p:ext uri="{BB962C8B-B14F-4D97-AF65-F5344CB8AC3E}">
        <p14:creationId xmlns:p14="http://schemas.microsoft.com/office/powerpoint/2010/main" val="19068210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733" y="1825625"/>
            <a:ext cx="6494534" cy="4351338"/>
          </a:xfrm>
        </p:spPr>
      </p:pic>
    </p:spTree>
    <p:extLst>
      <p:ext uri="{BB962C8B-B14F-4D97-AF65-F5344CB8AC3E}">
        <p14:creationId xmlns:p14="http://schemas.microsoft.com/office/powerpoint/2010/main" val="37757196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6113" y="414069"/>
            <a:ext cx="6254151" cy="6637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the MOX Projects is in Shambles and Given General Chaos with Plutonium Disposition –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Options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Consider: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Terminate MOX plant construction, </a:t>
            </a:r>
            <a:r>
              <a:rPr lang="en-US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proposed by DOE, consider 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alternative uses for the </a:t>
            </a:r>
            <a:r>
              <a:rPr lang="en-US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building.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 formal policy of no further plutonium shipments to </a:t>
            </a:r>
            <a:r>
              <a:rPr lang="en-US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SRS. </a:t>
            </a:r>
            <a:r>
              <a:rPr lang="en-US" sz="14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(900 kg of “gap” plutonium proposed to be imported for non-proliferation reasons – some should go to the UK and France.)</a:t>
            </a:r>
            <a:endParaRPr lang="en-US" sz="14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Maintain secure storage of 13 MT of plutonium at </a:t>
            </a:r>
            <a:r>
              <a:rPr lang="en-US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SRS and pits at </a:t>
            </a:r>
            <a:r>
              <a:rPr lang="en-US" sz="14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Pantex</a:t>
            </a:r>
            <a:r>
              <a:rPr lang="en-US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Construct necessary facilities at SRS to package 6 MT of plutonium for </a:t>
            </a:r>
            <a:r>
              <a:rPr lang="en-US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WIPP, if reviews deem this viable.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Reconsider direct loading of HLW canisters with plutonium, with aim to immobilize 7 </a:t>
            </a:r>
            <a:r>
              <a:rPr lang="en-US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MT. </a:t>
            </a:r>
            <a:r>
              <a:rPr lang="en-US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Review “can-in-canister” option for more plutonium.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 amount to WIPP at 13 MT </a:t>
            </a:r>
            <a:r>
              <a:rPr lang="en-US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plutonium now at 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SRS (and possibly oxide now at Los Alamos National </a:t>
            </a:r>
            <a:r>
              <a:rPr lang="en-US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Lab) – if </a:t>
            </a:r>
            <a:r>
              <a:rPr lang="en-US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environmental and safety review, WIPP </a:t>
            </a:r>
            <a:r>
              <a:rPr lang="en-US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volume </a:t>
            </a:r>
            <a:r>
              <a:rPr lang="en-US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limit and other conditions </a:t>
            </a:r>
            <a:r>
              <a:rPr lang="en-US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allow.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Formally change PMDA with Russia, let it drift, or exercise Article IX 6. (on </a:t>
            </a:r>
            <a:r>
              <a:rPr lang="en-US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inadequate funding).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ostpone decisions 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disposal of remaining plutonium until MOX situation, WIPP </a:t>
            </a:r>
            <a:r>
              <a:rPr lang="en-US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status and funding 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situation are much clearer.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5933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3525389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 smtClean="0"/>
              <a:t>Tom </a:t>
            </a:r>
            <a:r>
              <a:rPr lang="en-US" sz="2800" b="1" dirty="0"/>
              <a:t>Clements</a:t>
            </a:r>
            <a:br>
              <a:rPr lang="en-US" sz="2800" b="1" dirty="0"/>
            </a:br>
            <a:r>
              <a:rPr lang="en-US" sz="2800" b="1" dirty="0"/>
              <a:t>Savannah River Site </a:t>
            </a:r>
            <a:r>
              <a:rPr lang="en-US" sz="2800" b="1" dirty="0" smtClean="0"/>
              <a:t>Watch (SRS Watch)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>
                <a:hlinkClick r:id="rId2"/>
              </a:rPr>
              <a:t>www.srswatch.org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>
                <a:hlinkClick r:id="rId3"/>
              </a:rPr>
              <a:t>https://www.facebook.com/SavannahRiverSiteWatch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/>
              <a:t>Columbia, South </a:t>
            </a:r>
            <a:r>
              <a:rPr lang="en-US" sz="2800" b="1" dirty="0" smtClean="0"/>
              <a:t>Carolina</a:t>
            </a:r>
            <a:br>
              <a:rPr lang="en-US" sz="2800" b="1" dirty="0" smtClean="0"/>
            </a:br>
            <a:r>
              <a:rPr lang="en-US" sz="2800" b="1" dirty="0" smtClean="0"/>
              <a:t>tel. 1-803-834-3084</a:t>
            </a:r>
            <a:br>
              <a:rPr lang="en-US" sz="2800" b="1" dirty="0" smtClean="0"/>
            </a:br>
            <a:r>
              <a:rPr lang="en-US" sz="2800" b="1" dirty="0" smtClean="0"/>
              <a:t>cell 1-803-240-7268</a:t>
            </a:r>
            <a:r>
              <a:rPr lang="en-US" sz="2800" b="1" dirty="0"/>
              <a:t/>
            </a:r>
            <a:br>
              <a:rPr lang="en-US" sz="2800" b="1" dirty="0"/>
            </a:br>
            <a:endParaRPr lang="en-US" sz="2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479" y="3683479"/>
            <a:ext cx="4727276" cy="2277374"/>
          </a:xfrm>
        </p:spPr>
      </p:pic>
    </p:spTree>
    <p:extLst>
      <p:ext uri="{BB962C8B-B14F-4D97-AF65-F5344CB8AC3E}">
        <p14:creationId xmlns:p14="http://schemas.microsoft.com/office/powerpoint/2010/main" val="2511568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>DOE’s </a:t>
            </a:r>
            <a:r>
              <a:rPr lang="en-US" sz="3600" b="1" dirty="0"/>
              <a:t>S</a:t>
            </a:r>
            <a:r>
              <a:rPr lang="en-US" sz="3600" b="1" dirty="0" smtClean="0"/>
              <a:t>avannah River Site in South Carolina, </a:t>
            </a:r>
            <a:r>
              <a:rPr lang="en-US" sz="3600" b="1" dirty="0" smtClean="0"/>
              <a:t>facilities</a:t>
            </a:r>
            <a:r>
              <a:rPr lang="en-US" sz="3600" b="1" dirty="0" smtClean="0"/>
              <a:t> </a:t>
            </a:r>
            <a:r>
              <a:rPr lang="en-US" sz="3600" b="1" dirty="0" smtClean="0"/>
              <a:t>for </a:t>
            </a:r>
            <a:r>
              <a:rPr lang="en-US" sz="3600" b="1" dirty="0" smtClean="0"/>
              <a:t>surplus plutonium disposition: MOX plant at “F” and </a:t>
            </a:r>
            <a:br>
              <a:rPr lang="en-US" sz="3600" b="1" dirty="0" smtClean="0"/>
            </a:br>
            <a:r>
              <a:rPr lang="en-US" sz="3600" b="1" dirty="0" smtClean="0"/>
              <a:t>plutonium storage, processing at “K”</a:t>
            </a:r>
            <a:endParaRPr lang="en-US" sz="3600" b="1" dirty="0"/>
          </a:p>
        </p:txBody>
      </p:sp>
      <p:pic>
        <p:nvPicPr>
          <p:cNvPr id="1026" name="Picture 2" descr="http://www.dcbureau.org/wp-content/uploads/2012/09/srs-300x2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226" y="2067165"/>
            <a:ext cx="4303251" cy="324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rs.gov/general/tour/tourart/virtual_srs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823" y="2067165"/>
            <a:ext cx="436496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387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2054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US surplus plutonium amounts - in Supplemental EIS, </a:t>
            </a:r>
            <a:br>
              <a:rPr lang="en-US" sz="3200" b="1" dirty="0" smtClean="0"/>
            </a:br>
            <a:r>
              <a:rPr lang="en-US" sz="3200" b="1" dirty="0" smtClean="0"/>
              <a:t>April 2015 – 61.5 MT</a:t>
            </a:r>
            <a:endParaRPr lang="en-US" sz="3200" b="1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1827" y="1889185"/>
            <a:ext cx="6547448" cy="472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219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/>
              <a:t>Amounts of plutonium at </a:t>
            </a:r>
            <a:r>
              <a:rPr lang="en-US" sz="3200" b="1" dirty="0" smtClean="0"/>
              <a:t>DOE’s two </a:t>
            </a:r>
            <a:r>
              <a:rPr lang="en-US" sz="3200" b="1" dirty="0" smtClean="0"/>
              <a:t>main storage sites</a:t>
            </a:r>
            <a:endParaRPr lang="en-US" sz="32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63934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/>
              <a:t>~</a:t>
            </a:r>
            <a:r>
              <a:rPr lang="en-US" sz="2200" dirty="0" smtClean="0"/>
              <a:t>15,000 “excess” </a:t>
            </a:r>
            <a:r>
              <a:rPr lang="en-US" sz="2200" dirty="0" smtClean="0"/>
              <a:t>weapons pits </a:t>
            </a:r>
            <a:r>
              <a:rPr lang="en-US" sz="2200" dirty="0" smtClean="0"/>
              <a:t>at </a:t>
            </a:r>
            <a:r>
              <a:rPr lang="en-US" sz="2200" dirty="0" err="1" smtClean="0"/>
              <a:t>Pantex</a:t>
            </a:r>
            <a:r>
              <a:rPr lang="en-US" sz="2200" dirty="0" smtClean="0"/>
              <a:t> (in Texas</a:t>
            </a:r>
            <a:r>
              <a:rPr lang="en-US" sz="2200" dirty="0" smtClean="0"/>
              <a:t>), </a:t>
            </a:r>
            <a:r>
              <a:rPr lang="en-US" sz="2200" dirty="0" smtClean="0"/>
              <a:t>plus ~4000 “strategic” pits</a:t>
            </a:r>
            <a:endParaRPr lang="en-US" sz="2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687" y="3006344"/>
            <a:ext cx="4304582" cy="2564267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smtClean="0"/>
              <a:t>~13 </a:t>
            </a:r>
            <a:r>
              <a:rPr lang="en-US" dirty="0" smtClean="0"/>
              <a:t>metric tons at Savannah River Site (in South Carolina) – site for consolidation of non-pit plutonium</a:t>
            </a:r>
            <a:endParaRPr lang="en-US" dirty="0"/>
          </a:p>
        </p:txBody>
      </p:sp>
      <p:pic>
        <p:nvPicPr>
          <p:cNvPr id="2050" name="Picture 2" descr="https://encrypted-tbn2.gstatic.com/images?q=tbn:ANd9GcQnGs9bvrPU1Cdh0ik8-d6czClXy6sRmbwVHewvPcCTYid4DhJq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62" y="2872596"/>
            <a:ext cx="3655901" cy="261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953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/>
              <a:t>a</a:t>
            </a:r>
            <a:r>
              <a:rPr lang="en-US" sz="3200" b="1" dirty="0" smtClean="0"/>
              <a:t>t </a:t>
            </a:r>
            <a:r>
              <a:rPr lang="en-US" sz="3200" b="1" dirty="0" smtClean="0"/>
              <a:t>SRS, 13 MT plutonium stored in old </a:t>
            </a:r>
            <a:r>
              <a:rPr lang="en-US" sz="3200" b="1" dirty="0" smtClean="0"/>
              <a:t>K-Reactor; </a:t>
            </a:r>
            <a:br>
              <a:rPr lang="en-US" sz="3200" b="1" dirty="0" smtClean="0"/>
            </a:br>
            <a:r>
              <a:rPr lang="en-US" sz="3200" b="1" dirty="0" smtClean="0"/>
              <a:t>only a few </a:t>
            </a:r>
            <a:r>
              <a:rPr lang="en-US" sz="3200" b="1" dirty="0" err="1" smtClean="0"/>
              <a:t>tonnes</a:t>
            </a:r>
            <a:r>
              <a:rPr lang="en-US" sz="3200" b="1" dirty="0" smtClean="0"/>
              <a:t> under IAEA safeguards</a:t>
            </a:r>
            <a:endParaRPr lang="en-US" sz="32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058902"/>
            <a:ext cx="5181600" cy="3884783"/>
          </a:xfrm>
          <a:prstGeom prst="rect">
            <a:avLst/>
          </a:prstGeom>
        </p:spPr>
      </p:pic>
      <p:pic>
        <p:nvPicPr>
          <p:cNvPr id="2050" name="Picture 2" descr="105-K building houses the K-Area Material Storage (KAMS) facility, designated for the consolidated storage of surplus plutonium at Savannah River Site pending disposition.  The plutonium shipped to KAMS is sealed inside a welded 3013 containers that are nested in 9975 shipping containers. 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8568"/>
            <a:ext cx="5181600" cy="342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26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b="1" i="1" dirty="0" smtClean="0"/>
              <a:t>2000 </a:t>
            </a:r>
            <a:r>
              <a:rPr lang="en-US" sz="3200" b="1" i="1" dirty="0"/>
              <a:t>Plutonium Management and Disposition </a:t>
            </a:r>
            <a:r>
              <a:rPr lang="en-US" sz="3200" b="1" i="1" dirty="0" smtClean="0"/>
              <a:t>Agreement (PMDA) </a:t>
            </a:r>
            <a:br>
              <a:rPr lang="en-US" sz="3200" b="1" i="1" dirty="0" smtClean="0"/>
            </a:br>
            <a:r>
              <a:rPr lang="en-US" sz="3200" b="1" i="1" dirty="0" smtClean="0"/>
              <a:t>as </a:t>
            </a:r>
            <a:r>
              <a:rPr lang="en-US" sz="3200" b="1" i="1" dirty="0"/>
              <a:t>amended by the 2010 </a:t>
            </a:r>
            <a:r>
              <a:rPr lang="en-US" sz="3200" b="1" i="1" dirty="0" smtClean="0"/>
              <a:t>Protocol – addresses 34 </a:t>
            </a:r>
            <a:r>
              <a:rPr lang="en-US" sz="3200" b="1" i="1" dirty="0" smtClean="0"/>
              <a:t>MT in both Russia </a:t>
            </a:r>
            <a:br>
              <a:rPr lang="en-US" sz="3200" b="1" i="1" dirty="0" smtClean="0"/>
            </a:br>
            <a:r>
              <a:rPr lang="en-US" sz="3200" b="1" i="1" dirty="0" smtClean="0"/>
              <a:t>and the U.S. </a:t>
            </a:r>
            <a:endParaRPr lang="en-US" sz="32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825625"/>
            <a:ext cx="5181600" cy="3548632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Article IX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6. The activities of each party under this Agreement shall be subject to the availability of appropriated funds.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38852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>“Dual Track” approach – </a:t>
            </a:r>
            <a:r>
              <a:rPr lang="en-US" sz="3600" b="1" dirty="0"/>
              <a:t>M</a:t>
            </a:r>
            <a:r>
              <a:rPr lang="en-US" sz="3600" b="1" dirty="0" smtClean="0"/>
              <a:t>OX and immobilization in HLW at SRS - discarded when immobilization terminated in April 2002</a:t>
            </a:r>
            <a:endParaRPr lang="en-US" sz="3600" b="1" dirty="0"/>
          </a:p>
        </p:txBody>
      </p:sp>
      <p:pic>
        <p:nvPicPr>
          <p:cNvPr id="3076" name="Picture 4" descr="http://sti.srs.gov/fulltext/ms9900349/ms990034901b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2596356"/>
            <a:ext cx="5048250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world-nuclear-news.org/uploadedImages/wnn/Images/MOX-MELOX.gif?n=762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7" y="2496344"/>
            <a:ext cx="4505325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8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4347" y="-1464647"/>
            <a:ext cx="9256144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0" algn="ctr"/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Surplus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Plutonium Disposition Supplemental Environmental Impact Statement</a:t>
            </a:r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“Preferred Alternative,” December 24, 2015 – for 6 metric tons, to Waste Isolation Pilot Plant (WIPP) in New Mexico – </a:t>
            </a:r>
            <a:r>
              <a:rPr lang="en-US" b="1" dirty="0" smtClean="0"/>
              <a:t>still awaiting issuance of official </a:t>
            </a:r>
            <a:r>
              <a:rPr lang="en-US" b="1" dirty="0" smtClean="0"/>
              <a:t>“Record of Decision” (ROD</a:t>
            </a:r>
            <a:r>
              <a:rPr lang="en-US" b="1" dirty="0" smtClean="0"/>
              <a:t>); WIPP closed since </a:t>
            </a:r>
            <a:r>
              <a:rPr lang="en-US" b="1" dirty="0" smtClean="0"/>
              <a:t>F</a:t>
            </a:r>
            <a:r>
              <a:rPr lang="en-US" b="1" dirty="0" smtClean="0"/>
              <a:t>ebruary 2014 and schedule for renewed operation unclear </a:t>
            </a:r>
            <a:endParaRPr lang="en-US" b="1" dirty="0" smtClean="0"/>
          </a:p>
          <a:p>
            <a:pPr algn="ctr"/>
            <a:endParaRPr lang="en-US" b="1" dirty="0"/>
          </a:p>
          <a:p>
            <a:pPr algn="ctr"/>
            <a:r>
              <a:rPr lang="en-US" b="1" i="1" dirty="0" smtClean="0"/>
              <a:t>(MOX use in TVA reactors, considered in </a:t>
            </a:r>
            <a:r>
              <a:rPr lang="en-US" b="1" i="1" dirty="0" smtClean="0"/>
              <a:t>same </a:t>
            </a:r>
            <a:r>
              <a:rPr lang="en-US" b="1" i="1" dirty="0" smtClean="0"/>
              <a:t>document, still not the “preferred alternative”)</a:t>
            </a:r>
            <a:endParaRPr lang="en-US" b="1" i="1" dirty="0"/>
          </a:p>
          <a:p>
            <a:endParaRPr lang="en-US" sz="1400" dirty="0" smtClean="0"/>
          </a:p>
          <a:p>
            <a:r>
              <a:rPr lang="en-US" sz="1400" dirty="0" smtClean="0"/>
              <a:t>The U.S. Department of Energy/ National Nuclear Security Administration (DOE/NNSA) is announcing its Preferred Alternative for the disposition of certain quantities of surplus plutonium evaluated in the </a:t>
            </a:r>
            <a:r>
              <a:rPr lang="en-US" sz="1400" i="1" dirty="0" smtClean="0"/>
              <a:t>Final Surplus Plutonium Disposition Supplemental Environmental Impact Statement</a:t>
            </a:r>
            <a:r>
              <a:rPr lang="en-US" sz="1400" dirty="0" smtClean="0"/>
              <a:t> (</a:t>
            </a:r>
            <a:r>
              <a:rPr lang="en-US" sz="1400" i="1" dirty="0" smtClean="0"/>
              <a:t>Final SPD Supplemental EIS</a:t>
            </a:r>
            <a:r>
              <a:rPr lang="en-US" sz="1400" dirty="0" smtClean="0"/>
              <a:t>) (DOE/EIS-0283-S2, April 2015).  Among the potential actions considered in the </a:t>
            </a:r>
            <a:r>
              <a:rPr lang="en-US" sz="1400" i="1" dirty="0" smtClean="0"/>
              <a:t>Final SPD Supplemental EIS</a:t>
            </a:r>
            <a:r>
              <a:rPr lang="en-US" sz="1400" dirty="0" smtClean="0"/>
              <a:t>, DOE/NNSA analyzed the potential environmental impacts for the disposition of 13.1 metric tons (14.4 tons) of surplus plutonium for which a disposition path is not assigned, including 7.1 metric tons (7.8 tons) of plutonium from pits that were declared excess to national defense needs and 6 metric tons (6.6 tons) of surplus non-pit plutonium.</a:t>
            </a:r>
          </a:p>
          <a:p>
            <a:endParaRPr lang="en-US" sz="1400" dirty="0" smtClean="0"/>
          </a:p>
          <a:p>
            <a:r>
              <a:rPr lang="en-US" sz="1400" dirty="0" smtClean="0"/>
              <a:t>With regard to the 6 metric tons (6.6 tons) of surplus non-pit plutonium, DOE/NNSA’s Preferred Alternative is to prepare this plutonium for eventual disposal at the Waste Isolation Pilot Plant (WIPP) near Carlsbad, New Mexico. DOE/NNSA may issue a Record of Decision, containing its decision(s) for disposition of this quantity of material, no sooner than 30 days from the date of publication of this notice in the </a:t>
            </a:r>
            <a:r>
              <a:rPr lang="en-US" sz="1400" b="0" i="1" dirty="0" smtClean="0"/>
              <a:t>Federal Register</a:t>
            </a:r>
            <a:r>
              <a:rPr lang="en-US" sz="1400" b="0" dirty="0" smtClean="0"/>
              <a:t>.</a:t>
            </a:r>
          </a:p>
          <a:p>
            <a:endParaRPr lang="en-US" sz="1400" dirty="0" smtClean="0"/>
          </a:p>
          <a:p>
            <a:r>
              <a:rPr lang="en-US" sz="1400" dirty="0" smtClean="0"/>
              <a:t>DOE/NNSA has no Preferred Alternative, at this time, for other potential actions considered in the </a:t>
            </a:r>
            <a:r>
              <a:rPr lang="en-US" sz="1400" i="1" dirty="0" smtClean="0"/>
              <a:t>Final SPD Supplemental EIS</a:t>
            </a:r>
            <a:r>
              <a:rPr lang="en-US" sz="1400" dirty="0" smtClean="0"/>
              <a:t>.  Specifically, DOE/NNSA has no Preferred Alternative for the disposition of the remaining 7.1 MT of surplus plutonium from pits, nor does it have a Preferred Alternative among the pathways analyzed for providing the capability to disassemble surplus pits and convert the plutonium from pits to a form suitable for disposition.  Consistent with the requirements of the National Environmental Policy Act, once a Preferred Alternative is identified, DOE will announce its preference in a </a:t>
            </a:r>
            <a:r>
              <a:rPr lang="en-US" sz="1400" b="0" i="1" dirty="0" smtClean="0"/>
              <a:t>Federal Register</a:t>
            </a:r>
            <a:r>
              <a:rPr lang="en-US" sz="1400" b="0" dirty="0" smtClean="0"/>
              <a:t> </a:t>
            </a:r>
            <a:r>
              <a:rPr lang="en-US" sz="1400" dirty="0" smtClean="0"/>
              <a:t>notice.  DOE would publish a Record of Decision no sooner than 30 days after its announcement of a Preferred Alternative.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11086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3427</TotalTime>
  <Words>560</Words>
  <Application>Microsoft Office PowerPoint</Application>
  <PresentationFormat>Widescreen</PresentationFormat>
  <Paragraphs>65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Office Theme</vt:lpstr>
      <vt:lpstr>IPFM Meeting, March 14, 2016  Failure of the Plutonium Disposition Program at the Savannah River Site &amp; Alternatives to MOX</vt:lpstr>
      <vt:lpstr>US Department of Energy complex</vt:lpstr>
      <vt:lpstr>DOE’s Savannah River Site in South Carolina, facilities for surplus plutonium disposition: MOX plant at “F” and  plutonium storage, processing at “K”</vt:lpstr>
      <vt:lpstr>US surplus plutonium amounts - in Supplemental EIS,  April 2015 – 61.5 MT</vt:lpstr>
      <vt:lpstr>Amounts of plutonium at DOE’s two main storage sites</vt:lpstr>
      <vt:lpstr>at SRS, 13 MT plutonium stored in old K-Reactor;  only a few tonnes under IAEA safeguards</vt:lpstr>
      <vt:lpstr>2000 Plutonium Management and Disposition Agreement (PMDA)  as amended by the 2010 Protocol – addresses 34 MT in both Russia  and the U.S. </vt:lpstr>
      <vt:lpstr>“Dual Track” approach – MOX and immobilization in HLW at SRS - discarded when immobilization terminated in April 2002</vt:lpstr>
      <vt:lpstr>PowerPoint Presentation</vt:lpstr>
      <vt:lpstr>MOX plant at Savannah River Site under construction since August 2007; cost has skyrocketed and there are persistent rumors and hints of design and construction problems &amp; no customers; $345 million/year funding places the project on a shut-down track</vt:lpstr>
      <vt:lpstr>HB-Line has packaged ~90 kg  of “non-MOXable” plutonium for WIPP</vt:lpstr>
      <vt:lpstr>Packages into which downblended plutonium is mixed at SRS – “Pipe Overpack Containers” and “Criticality Control Overpacks”</vt:lpstr>
      <vt:lpstr>About 90 kg of plutonium have been packaged at SRS for shipment to WIPP – some POCs still at SRS (260), some in surface storage at WIPP (97) and some already in WIPP (125)</vt:lpstr>
      <vt:lpstr>HB-Line also producing up to 3.7 MT of plutonium oxide “feedstock” for MOX, but only 9.6 kg produced in 2 years</vt:lpstr>
      <vt:lpstr>Single glovebox in K-Area used for DE of “3013” cans, could also be used to downblend plutonium;  more gloveboxes could be added but no plan or funding yet</vt:lpstr>
      <vt:lpstr>“Can-in-canister” immobilization canceled, but about 100 kg of plutonium have been added directly to HLW tanks and vitrified in DWPF.  So, immobilization &amp; downblending have been deployed but not MOX.</vt:lpstr>
      <vt:lpstr>MOX cost prohibitive, not financially viable; only “downblendng” now being actively pursued; protecting 1500 MOX jobs and annual $400 million funding or paramount importance of politicians</vt:lpstr>
      <vt:lpstr>SRS MOX plant in F-Area and Plant Vogtle – April 21, 2015; ©High Flyer, special to SRS Watch </vt:lpstr>
      <vt:lpstr>SRS MOX plant - Sunday March 6, 2016;  ©High Flyer, special to SRS Watch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Tom Clements Savannah River Site Watch (SRS Watch) www.srswatch.org https://www.facebook.com/SavannahRiverSiteWatch Columbia, South Carolina tel. 1-803-834-3084 cell 1-803-240-7268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IPFM Meeting, March 14, 2016  Failure of the Plutonium Disposition Program &amp; Alternatives to MOX</dc:title>
  <dc:creator>Tom</dc:creator>
  <cp:lastModifiedBy>Tom</cp:lastModifiedBy>
  <cp:revision>40</cp:revision>
  <dcterms:created xsi:type="dcterms:W3CDTF">2016-03-01T22:36:42Z</dcterms:created>
  <dcterms:modified xsi:type="dcterms:W3CDTF">2016-03-13T00:40:51Z</dcterms:modified>
</cp:coreProperties>
</file>