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9" r:id="rId2"/>
    <p:sldId id="276" r:id="rId3"/>
    <p:sldId id="278" r:id="rId4"/>
    <p:sldId id="285" r:id="rId5"/>
    <p:sldId id="286" r:id="rId6"/>
    <p:sldId id="258" r:id="rId7"/>
    <p:sldId id="284" r:id="rId8"/>
    <p:sldId id="261" r:id="rId9"/>
    <p:sldId id="260" r:id="rId10"/>
    <p:sldId id="265" r:id="rId11"/>
    <p:sldId id="266" r:id="rId12"/>
    <p:sldId id="270" r:id="rId13"/>
    <p:sldId id="282" r:id="rId14"/>
    <p:sldId id="279" r:id="rId15"/>
    <p:sldId id="272" r:id="rId16"/>
    <p:sldId id="262" r:id="rId17"/>
    <p:sldId id="263" r:id="rId18"/>
    <p:sldId id="280" r:id="rId19"/>
    <p:sldId id="264" r:id="rId20"/>
    <p:sldId id="268" r:id="rId21"/>
    <p:sldId id="273" r:id="rId22"/>
    <p:sldId id="271" r:id="rId23"/>
    <p:sldId id="267" r:id="rId24"/>
    <p:sldId id="288" r:id="rId25"/>
    <p:sldId id="269" r:id="rId26"/>
    <p:sldId id="283" r:id="rId27"/>
    <p:sldId id="287" r:id="rId28"/>
    <p:sldId id="274" r:id="rId29"/>
    <p:sldId id="275" r:id="rId30"/>
    <p:sldId id="281" r:id="rId3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8" autoAdjust="0"/>
    <p:restoredTop sz="88271" autoAdjust="0"/>
  </p:normalViewPr>
  <p:slideViewPr>
    <p:cSldViewPr snapToGrid="0">
      <p:cViewPr varScale="1">
        <p:scale>
          <a:sx n="52" d="100"/>
          <a:sy n="52" d="100"/>
        </p:scale>
        <p:origin x="8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4720ACA-72B9-4A00-98FC-1C3FE185C7CA}" type="datetimeFigureOut">
              <a:rPr lang="en-US" smtClean="0"/>
              <a:t>2/3/2017</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5F02B0E-86EE-4B5C-A5AA-6277404DFBEF}" type="slidenum">
              <a:rPr lang="en-US" smtClean="0"/>
              <a:t>‹#›</a:t>
            </a:fld>
            <a:endParaRPr lang="en-US" dirty="0"/>
          </a:p>
        </p:txBody>
      </p:sp>
    </p:spTree>
    <p:extLst>
      <p:ext uri="{BB962C8B-B14F-4D97-AF65-F5344CB8AC3E}">
        <p14:creationId xmlns:p14="http://schemas.microsoft.com/office/powerpoint/2010/main" val="82369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SRS sign at entrance on the west</a:t>
            </a:r>
            <a:r>
              <a:rPr lang="en-US" baseline="0" dirty="0" smtClean="0"/>
              <a:t> side of the site, nearest to Augusta, GA.  Originally called “Savannah River Plant,” and referred to as “The Bomb Plant.”</a:t>
            </a:r>
            <a:endParaRPr lang="en-US" dirty="0"/>
          </a:p>
        </p:txBody>
      </p:sp>
      <p:sp>
        <p:nvSpPr>
          <p:cNvPr id="4" name="Slide Number Placeholder 3"/>
          <p:cNvSpPr>
            <a:spLocks noGrp="1"/>
          </p:cNvSpPr>
          <p:nvPr>
            <p:ph type="sldNum" sz="quarter" idx="10"/>
          </p:nvPr>
        </p:nvSpPr>
        <p:spPr/>
        <p:txBody>
          <a:bodyPr/>
          <a:lstStyle/>
          <a:p>
            <a:fld id="{75F02B0E-86EE-4B5C-A5AA-6277404DFBEF}" type="slidenum">
              <a:rPr lang="en-US" smtClean="0"/>
              <a:t>1</a:t>
            </a:fld>
            <a:endParaRPr lang="en-US" dirty="0"/>
          </a:p>
        </p:txBody>
      </p:sp>
    </p:spTree>
    <p:extLst>
      <p:ext uri="{BB962C8B-B14F-4D97-AF65-F5344CB8AC3E}">
        <p14:creationId xmlns:p14="http://schemas.microsoft.com/office/powerpoint/2010/main" val="262358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on left</a:t>
            </a:r>
            <a:r>
              <a:rPr lang="en-US" baseline="0" dirty="0" smtClean="0"/>
              <a:t> is of tanks under construction.  On right – top of tanks now at surface, with various types of equipment to transfer waste between tanks and make measurements.  Waste in the tanks is highly radioactive and poses a threat to the environment and human health in case of leaks or accidents.</a:t>
            </a:r>
            <a:endParaRPr lang="en-US" dirty="0"/>
          </a:p>
        </p:txBody>
      </p:sp>
      <p:sp>
        <p:nvSpPr>
          <p:cNvPr id="4" name="Slide Number Placeholder 3"/>
          <p:cNvSpPr>
            <a:spLocks noGrp="1"/>
          </p:cNvSpPr>
          <p:nvPr>
            <p:ph type="sldNum" sz="quarter" idx="10"/>
          </p:nvPr>
        </p:nvSpPr>
        <p:spPr/>
        <p:txBody>
          <a:bodyPr/>
          <a:lstStyle/>
          <a:p>
            <a:fld id="{75F02B0E-86EE-4B5C-A5AA-6277404DFBEF}" type="slidenum">
              <a:rPr lang="en-US" smtClean="0"/>
              <a:t>16</a:t>
            </a:fld>
            <a:endParaRPr lang="en-US" dirty="0"/>
          </a:p>
        </p:txBody>
      </p:sp>
    </p:spTree>
    <p:extLst>
      <p:ext uri="{BB962C8B-B14F-4D97-AF65-F5344CB8AC3E}">
        <p14:creationId xmlns:p14="http://schemas.microsoft.com/office/powerpoint/2010/main" val="1892554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F02B0E-86EE-4B5C-A5AA-6277404DFBEF}" type="slidenum">
              <a:rPr lang="en-US" smtClean="0"/>
              <a:t>17</a:t>
            </a:fld>
            <a:endParaRPr lang="en-US" dirty="0"/>
          </a:p>
        </p:txBody>
      </p:sp>
    </p:spTree>
    <p:extLst>
      <p:ext uri="{BB962C8B-B14F-4D97-AF65-F5344CB8AC3E}">
        <p14:creationId xmlns:p14="http://schemas.microsoft.com/office/powerpoint/2010/main" val="3566795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photo – Defense Waste Processing Facility (DWPF),</a:t>
            </a:r>
            <a:r>
              <a:rPr lang="en-US" baseline="0" dirty="0" smtClean="0"/>
              <a:t> where liquid waste from tanks is being mixed with glass and “vitrified” in large casks.  Photo is of empty casks; full casks emit deadly amount of radiation and must be isolated from contact.  Two large storage buildings hold the casks and plans are for more storage as there is no place to take them.</a:t>
            </a:r>
            <a:endParaRPr lang="en-US" dirty="0"/>
          </a:p>
        </p:txBody>
      </p:sp>
      <p:sp>
        <p:nvSpPr>
          <p:cNvPr id="4" name="Slide Number Placeholder 3"/>
          <p:cNvSpPr>
            <a:spLocks noGrp="1"/>
          </p:cNvSpPr>
          <p:nvPr>
            <p:ph type="sldNum" sz="quarter" idx="10"/>
          </p:nvPr>
        </p:nvSpPr>
        <p:spPr/>
        <p:txBody>
          <a:bodyPr/>
          <a:lstStyle/>
          <a:p>
            <a:fld id="{75F02B0E-86EE-4B5C-A5AA-6277404DFBEF}" type="slidenum">
              <a:rPr lang="en-US" smtClean="0"/>
              <a:t>19</a:t>
            </a:fld>
            <a:endParaRPr lang="en-US" dirty="0"/>
          </a:p>
        </p:txBody>
      </p:sp>
    </p:spTree>
    <p:extLst>
      <p:ext uri="{BB962C8B-B14F-4D97-AF65-F5344CB8AC3E}">
        <p14:creationId xmlns:p14="http://schemas.microsoft.com/office/powerpoint/2010/main" val="116956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F02B0E-86EE-4B5C-A5AA-6277404DFBEF}" type="slidenum">
              <a:rPr lang="en-US" smtClean="0"/>
              <a:t>20</a:t>
            </a:fld>
            <a:endParaRPr lang="en-US" dirty="0"/>
          </a:p>
        </p:txBody>
      </p:sp>
    </p:spTree>
    <p:extLst>
      <p:ext uri="{BB962C8B-B14F-4D97-AF65-F5344CB8AC3E}">
        <p14:creationId xmlns:p14="http://schemas.microsoft.com/office/powerpoint/2010/main" val="1870853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F02B0E-86EE-4B5C-A5AA-6277404DFBEF}" type="slidenum">
              <a:rPr lang="en-US" smtClean="0"/>
              <a:t>21</a:t>
            </a:fld>
            <a:endParaRPr lang="en-US" dirty="0"/>
          </a:p>
        </p:txBody>
      </p:sp>
    </p:spTree>
    <p:extLst>
      <p:ext uri="{BB962C8B-B14F-4D97-AF65-F5344CB8AC3E}">
        <p14:creationId xmlns:p14="http://schemas.microsoft.com/office/powerpoint/2010/main" val="3616821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F02B0E-86EE-4B5C-A5AA-6277404DFBEF}" type="slidenum">
              <a:rPr lang="en-US" smtClean="0"/>
              <a:t>22</a:t>
            </a:fld>
            <a:endParaRPr lang="en-US" dirty="0"/>
          </a:p>
        </p:txBody>
      </p:sp>
    </p:spTree>
    <p:extLst>
      <p:ext uri="{BB962C8B-B14F-4D97-AF65-F5344CB8AC3E}">
        <p14:creationId xmlns:p14="http://schemas.microsoft.com/office/powerpoint/2010/main" val="470574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 Clements toured Germany for a week at end of September to oppose the import.  Many public interest groups in Germany are working against the export and some Bundestag members are challenging the German government to halt the deal.  A draft “environmental assessment” is being prepared by SRS and may be out for public comment in December.</a:t>
            </a:r>
            <a:endParaRPr lang="en-US" dirty="0"/>
          </a:p>
        </p:txBody>
      </p:sp>
      <p:sp>
        <p:nvSpPr>
          <p:cNvPr id="4" name="Slide Number Placeholder 3"/>
          <p:cNvSpPr>
            <a:spLocks noGrp="1"/>
          </p:cNvSpPr>
          <p:nvPr>
            <p:ph type="sldNum" sz="quarter" idx="10"/>
          </p:nvPr>
        </p:nvSpPr>
        <p:spPr/>
        <p:txBody>
          <a:bodyPr/>
          <a:lstStyle/>
          <a:p>
            <a:fld id="{75F02B0E-86EE-4B5C-A5AA-6277404DFBEF}" type="slidenum">
              <a:rPr lang="en-US" smtClean="0"/>
              <a:t>23</a:t>
            </a:fld>
            <a:endParaRPr lang="en-US" dirty="0"/>
          </a:p>
        </p:txBody>
      </p:sp>
    </p:spTree>
    <p:extLst>
      <p:ext uri="{BB962C8B-B14F-4D97-AF65-F5344CB8AC3E}">
        <p14:creationId xmlns:p14="http://schemas.microsoft.com/office/powerpoint/2010/main" val="888481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Nuclear</a:t>
            </a:r>
            <a:r>
              <a:rPr lang="en-US" baseline="0" dirty="0" smtClean="0"/>
              <a:t> Regulatory Commission graphic is of two types of “dry storage” of spent fuel.  SRS is not an appropriate site for such storage and the waste could get stranded in South Carolina,</a:t>
            </a:r>
            <a:endParaRPr lang="en-US" dirty="0"/>
          </a:p>
        </p:txBody>
      </p:sp>
      <p:sp>
        <p:nvSpPr>
          <p:cNvPr id="4" name="Slide Number Placeholder 3"/>
          <p:cNvSpPr>
            <a:spLocks noGrp="1"/>
          </p:cNvSpPr>
          <p:nvPr>
            <p:ph type="sldNum" sz="quarter" idx="10"/>
          </p:nvPr>
        </p:nvSpPr>
        <p:spPr/>
        <p:txBody>
          <a:bodyPr/>
          <a:lstStyle/>
          <a:p>
            <a:fld id="{75F02B0E-86EE-4B5C-A5AA-6277404DFBEF}" type="slidenum">
              <a:rPr lang="en-US" smtClean="0"/>
              <a:t>25</a:t>
            </a:fld>
            <a:endParaRPr lang="en-US" dirty="0"/>
          </a:p>
        </p:txBody>
      </p:sp>
    </p:spTree>
    <p:extLst>
      <p:ext uri="{BB962C8B-B14F-4D97-AF65-F5344CB8AC3E}">
        <p14:creationId xmlns:p14="http://schemas.microsoft.com/office/powerpoint/2010/main" val="597866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F02B0E-86EE-4B5C-A5AA-6277404DFBEF}" type="slidenum">
              <a:rPr lang="en-US" smtClean="0"/>
              <a:t>28</a:t>
            </a:fld>
            <a:endParaRPr lang="en-US" dirty="0"/>
          </a:p>
        </p:txBody>
      </p:sp>
    </p:spTree>
    <p:extLst>
      <p:ext uri="{BB962C8B-B14F-4D97-AF65-F5344CB8AC3E}">
        <p14:creationId xmlns:p14="http://schemas.microsoft.com/office/powerpoint/2010/main" val="2706549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F02B0E-86EE-4B5C-A5AA-6277404DFBEF}" type="slidenum">
              <a:rPr lang="en-US" smtClean="0"/>
              <a:t>29</a:t>
            </a:fld>
            <a:endParaRPr lang="en-US" dirty="0"/>
          </a:p>
        </p:txBody>
      </p:sp>
    </p:spTree>
    <p:extLst>
      <p:ext uri="{BB962C8B-B14F-4D97-AF65-F5344CB8AC3E}">
        <p14:creationId xmlns:p14="http://schemas.microsoft.com/office/powerpoint/2010/main" val="4214372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F02B0E-86EE-4B5C-A5AA-6277404DFBEF}" type="slidenum">
              <a:rPr lang="en-US" smtClean="0"/>
              <a:t>2</a:t>
            </a:fld>
            <a:endParaRPr lang="en-US" dirty="0"/>
          </a:p>
        </p:txBody>
      </p:sp>
    </p:spTree>
    <p:extLst>
      <p:ext uri="{BB962C8B-B14F-4D97-AF65-F5344CB8AC3E}">
        <p14:creationId xmlns:p14="http://schemas.microsoft.com/office/powerpoint/2010/main" val="2766850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5000 people were moved off the site and some families still claim that they were not properly compensated.  The book “Cold War Dixie” goes into details on establishment of the site and how</a:t>
            </a:r>
            <a:r>
              <a:rPr lang="en-US" baseline="0" dirty="0" smtClean="0"/>
              <a:t> dreams by many of a bi-racial work force were not realized as racism in hiring prevailed.  At the height of the Cold War, SRS employed 25,000, now it’s around 10,000.</a:t>
            </a:r>
            <a:endParaRPr lang="en-US" dirty="0"/>
          </a:p>
        </p:txBody>
      </p:sp>
      <p:sp>
        <p:nvSpPr>
          <p:cNvPr id="4" name="Slide Number Placeholder 3"/>
          <p:cNvSpPr>
            <a:spLocks noGrp="1"/>
          </p:cNvSpPr>
          <p:nvPr>
            <p:ph type="sldNum" sz="quarter" idx="10"/>
          </p:nvPr>
        </p:nvSpPr>
        <p:spPr/>
        <p:txBody>
          <a:bodyPr/>
          <a:lstStyle/>
          <a:p>
            <a:fld id="{75F02B0E-86EE-4B5C-A5AA-6277404DFBEF}" type="slidenum">
              <a:rPr lang="en-US" smtClean="0"/>
              <a:t>6</a:t>
            </a:fld>
            <a:endParaRPr lang="en-US" dirty="0"/>
          </a:p>
        </p:txBody>
      </p:sp>
    </p:spTree>
    <p:extLst>
      <p:ext uri="{BB962C8B-B14F-4D97-AF65-F5344CB8AC3E}">
        <p14:creationId xmlns:p14="http://schemas.microsoft.com/office/powerpoint/2010/main" val="402079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current flow diagram of nuclear materials and nuclear waste.  The many round shapes in the largest box are the 51 high-level waste tanks, 6</a:t>
            </a:r>
            <a:r>
              <a:rPr lang="en-US" baseline="0" dirty="0" smtClean="0"/>
              <a:t> of which have been largely emptied and have been filled with concrete.  May of the tanks sit in the ground water and pose contamination risks.</a:t>
            </a:r>
            <a:endParaRPr lang="en-US" dirty="0"/>
          </a:p>
        </p:txBody>
      </p:sp>
      <p:sp>
        <p:nvSpPr>
          <p:cNvPr id="4" name="Slide Number Placeholder 3"/>
          <p:cNvSpPr>
            <a:spLocks noGrp="1"/>
          </p:cNvSpPr>
          <p:nvPr>
            <p:ph type="sldNum" sz="quarter" idx="10"/>
          </p:nvPr>
        </p:nvSpPr>
        <p:spPr/>
        <p:txBody>
          <a:bodyPr/>
          <a:lstStyle/>
          <a:p>
            <a:fld id="{75F02B0E-86EE-4B5C-A5AA-6277404DFBEF}" type="slidenum">
              <a:rPr lang="en-US" smtClean="0"/>
              <a:t>8</a:t>
            </a:fld>
            <a:endParaRPr lang="en-US" dirty="0"/>
          </a:p>
        </p:txBody>
      </p:sp>
    </p:spTree>
    <p:extLst>
      <p:ext uri="{BB962C8B-B14F-4D97-AF65-F5344CB8AC3E}">
        <p14:creationId xmlns:p14="http://schemas.microsoft.com/office/powerpoint/2010/main" val="2644434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H-Canyon reprocessing plant is shown o the left; it is still in operation (costing</a:t>
            </a:r>
            <a:r>
              <a:rPr lang="en-US" baseline="0" dirty="0" smtClean="0"/>
              <a:t> about $150 million/year) </a:t>
            </a:r>
            <a:r>
              <a:rPr lang="en-US" dirty="0" smtClean="0"/>
              <a:t>but should be closed</a:t>
            </a:r>
            <a:r>
              <a:rPr lang="en-US" baseline="0" dirty="0" smtClean="0"/>
              <a:t> but contractors are using it to make money reprocessing various materials.</a:t>
            </a:r>
            <a:r>
              <a:rPr lang="en-US" dirty="0" smtClean="0"/>
              <a:t> On right, plutonium “puck” made at SRS was shipped to another DOE site to be fabricated into the core of a nuclear weapon.</a:t>
            </a:r>
            <a:endParaRPr lang="en-US" dirty="0"/>
          </a:p>
        </p:txBody>
      </p:sp>
      <p:sp>
        <p:nvSpPr>
          <p:cNvPr id="4" name="Slide Number Placeholder 3"/>
          <p:cNvSpPr>
            <a:spLocks noGrp="1"/>
          </p:cNvSpPr>
          <p:nvPr>
            <p:ph type="sldNum" sz="quarter" idx="10"/>
          </p:nvPr>
        </p:nvSpPr>
        <p:spPr/>
        <p:txBody>
          <a:bodyPr/>
          <a:lstStyle/>
          <a:p>
            <a:fld id="{75F02B0E-86EE-4B5C-A5AA-6277404DFBEF}" type="slidenum">
              <a:rPr lang="en-US" smtClean="0"/>
              <a:t>9</a:t>
            </a:fld>
            <a:endParaRPr lang="en-US" dirty="0"/>
          </a:p>
        </p:txBody>
      </p:sp>
    </p:spTree>
    <p:extLst>
      <p:ext uri="{BB962C8B-B14F-4D97-AF65-F5344CB8AC3E}">
        <p14:creationId xmlns:p14="http://schemas.microsoft.com/office/powerpoint/2010/main" val="2694520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headings in each area – these are the main</a:t>
            </a:r>
            <a:r>
              <a:rPr lang="en-US" baseline="0" dirty="0" smtClean="0"/>
              <a:t> clean-up issues now facing SRS – dates like to be extended as budget shrinks</a:t>
            </a:r>
            <a:endParaRPr lang="en-US" dirty="0"/>
          </a:p>
        </p:txBody>
      </p:sp>
      <p:sp>
        <p:nvSpPr>
          <p:cNvPr id="4" name="Slide Number Placeholder 3"/>
          <p:cNvSpPr>
            <a:spLocks noGrp="1"/>
          </p:cNvSpPr>
          <p:nvPr>
            <p:ph type="sldNum" sz="quarter" idx="10"/>
          </p:nvPr>
        </p:nvSpPr>
        <p:spPr/>
        <p:txBody>
          <a:bodyPr/>
          <a:lstStyle/>
          <a:p>
            <a:fld id="{75F02B0E-86EE-4B5C-A5AA-6277404DFBEF}" type="slidenum">
              <a:rPr lang="en-US" smtClean="0"/>
              <a:t>10</a:t>
            </a:fld>
            <a:endParaRPr lang="en-US" dirty="0"/>
          </a:p>
        </p:txBody>
      </p:sp>
    </p:spTree>
    <p:extLst>
      <p:ext uri="{BB962C8B-B14F-4D97-AF65-F5344CB8AC3E}">
        <p14:creationId xmlns:p14="http://schemas.microsoft.com/office/powerpoint/2010/main" val="1809930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F02B0E-86EE-4B5C-A5AA-6277404DFBEF}" type="slidenum">
              <a:rPr lang="en-US" smtClean="0"/>
              <a:t>11</a:t>
            </a:fld>
            <a:endParaRPr lang="en-US" dirty="0"/>
          </a:p>
        </p:txBody>
      </p:sp>
    </p:spTree>
    <p:extLst>
      <p:ext uri="{BB962C8B-B14F-4D97-AF65-F5344CB8AC3E}">
        <p14:creationId xmlns:p14="http://schemas.microsoft.com/office/powerpoint/2010/main" val="336422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F02B0E-86EE-4B5C-A5AA-6277404DFBEF}" type="slidenum">
              <a:rPr lang="en-US" smtClean="0"/>
              <a:t>12</a:t>
            </a:fld>
            <a:endParaRPr lang="en-US" dirty="0"/>
          </a:p>
        </p:txBody>
      </p:sp>
    </p:spTree>
    <p:extLst>
      <p:ext uri="{BB962C8B-B14F-4D97-AF65-F5344CB8AC3E}">
        <p14:creationId xmlns:p14="http://schemas.microsoft.com/office/powerpoint/2010/main" val="462094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F02B0E-86EE-4B5C-A5AA-6277404DFBEF}" type="slidenum">
              <a:rPr lang="en-US" smtClean="0"/>
              <a:t>15</a:t>
            </a:fld>
            <a:endParaRPr lang="en-US" dirty="0"/>
          </a:p>
        </p:txBody>
      </p:sp>
    </p:spTree>
    <p:extLst>
      <p:ext uri="{BB962C8B-B14F-4D97-AF65-F5344CB8AC3E}">
        <p14:creationId xmlns:p14="http://schemas.microsoft.com/office/powerpoint/2010/main" val="2882871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5D17AC-4A4C-4485-8BA4-0C8CD6582FDC}" type="datetime1">
              <a:rPr lang="en-US" smtClean="0"/>
              <a:t>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725A60-C952-420C-9755-8F4FE270BB92}" type="slidenum">
              <a:rPr lang="en-US" smtClean="0"/>
              <a:t>‹#›</a:t>
            </a:fld>
            <a:endParaRPr lang="en-US" dirty="0"/>
          </a:p>
        </p:txBody>
      </p:sp>
    </p:spTree>
    <p:extLst>
      <p:ext uri="{BB962C8B-B14F-4D97-AF65-F5344CB8AC3E}">
        <p14:creationId xmlns:p14="http://schemas.microsoft.com/office/powerpoint/2010/main" val="1072019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D4AC79-F75D-4145-B70F-932A0F86380B}" type="datetime1">
              <a:rPr lang="en-US" smtClean="0"/>
              <a:t>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725A60-C952-420C-9755-8F4FE270BB92}" type="slidenum">
              <a:rPr lang="en-US" smtClean="0"/>
              <a:t>‹#›</a:t>
            </a:fld>
            <a:endParaRPr lang="en-US" dirty="0"/>
          </a:p>
        </p:txBody>
      </p:sp>
    </p:spTree>
    <p:extLst>
      <p:ext uri="{BB962C8B-B14F-4D97-AF65-F5344CB8AC3E}">
        <p14:creationId xmlns:p14="http://schemas.microsoft.com/office/powerpoint/2010/main" val="146172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E886F-8294-4D23-8BBB-862CBA02546D}" type="datetime1">
              <a:rPr lang="en-US" smtClean="0"/>
              <a:t>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725A60-C952-420C-9755-8F4FE270BB92}" type="slidenum">
              <a:rPr lang="en-US" smtClean="0"/>
              <a:t>‹#›</a:t>
            </a:fld>
            <a:endParaRPr lang="en-US" dirty="0"/>
          </a:p>
        </p:txBody>
      </p:sp>
    </p:spTree>
    <p:extLst>
      <p:ext uri="{BB962C8B-B14F-4D97-AF65-F5344CB8AC3E}">
        <p14:creationId xmlns:p14="http://schemas.microsoft.com/office/powerpoint/2010/main" val="222525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52E3EB-6AC2-4B08-9839-37E0E575AF1B}" type="datetime1">
              <a:rPr lang="en-US" smtClean="0"/>
              <a:t>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725A60-C952-420C-9755-8F4FE270BB92}" type="slidenum">
              <a:rPr lang="en-US" smtClean="0"/>
              <a:t>‹#›</a:t>
            </a:fld>
            <a:endParaRPr lang="en-US" dirty="0"/>
          </a:p>
        </p:txBody>
      </p:sp>
    </p:spTree>
    <p:extLst>
      <p:ext uri="{BB962C8B-B14F-4D97-AF65-F5344CB8AC3E}">
        <p14:creationId xmlns:p14="http://schemas.microsoft.com/office/powerpoint/2010/main" val="3023893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C93BA7-C484-407A-A8CC-5537AAF5CC54}" type="datetime1">
              <a:rPr lang="en-US" smtClean="0"/>
              <a:t>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725A60-C952-420C-9755-8F4FE270BB92}" type="slidenum">
              <a:rPr lang="en-US" smtClean="0"/>
              <a:t>‹#›</a:t>
            </a:fld>
            <a:endParaRPr lang="en-US" dirty="0"/>
          </a:p>
        </p:txBody>
      </p:sp>
    </p:spTree>
    <p:extLst>
      <p:ext uri="{BB962C8B-B14F-4D97-AF65-F5344CB8AC3E}">
        <p14:creationId xmlns:p14="http://schemas.microsoft.com/office/powerpoint/2010/main" val="288373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DB9511-9E29-433A-8208-A4BD2175CAB7}" type="datetime1">
              <a:rPr lang="en-US" smtClean="0"/>
              <a:t>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725A60-C952-420C-9755-8F4FE270BB92}" type="slidenum">
              <a:rPr lang="en-US" smtClean="0"/>
              <a:t>‹#›</a:t>
            </a:fld>
            <a:endParaRPr lang="en-US" dirty="0"/>
          </a:p>
        </p:txBody>
      </p:sp>
    </p:spTree>
    <p:extLst>
      <p:ext uri="{BB962C8B-B14F-4D97-AF65-F5344CB8AC3E}">
        <p14:creationId xmlns:p14="http://schemas.microsoft.com/office/powerpoint/2010/main" val="3055142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FF7A2B-3BDE-4E96-AE06-6A301E9DE83A}" type="datetime1">
              <a:rPr lang="en-US" smtClean="0"/>
              <a:t>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725A60-C952-420C-9755-8F4FE270BB92}" type="slidenum">
              <a:rPr lang="en-US" smtClean="0"/>
              <a:t>‹#›</a:t>
            </a:fld>
            <a:endParaRPr lang="en-US" dirty="0"/>
          </a:p>
        </p:txBody>
      </p:sp>
    </p:spTree>
    <p:extLst>
      <p:ext uri="{BB962C8B-B14F-4D97-AF65-F5344CB8AC3E}">
        <p14:creationId xmlns:p14="http://schemas.microsoft.com/office/powerpoint/2010/main" val="346076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D7F249-1709-4EA6-818E-D3C5F8F88D31}" type="datetime1">
              <a:rPr lang="en-US" smtClean="0"/>
              <a:t>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a:t>
            </a:fld>
            <a:endParaRPr lang="en-US" dirty="0"/>
          </a:p>
        </p:txBody>
      </p:sp>
    </p:spTree>
    <p:extLst>
      <p:ext uri="{BB962C8B-B14F-4D97-AF65-F5344CB8AC3E}">
        <p14:creationId xmlns:p14="http://schemas.microsoft.com/office/powerpoint/2010/main" val="918627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2080E-C7B5-49BE-BA35-E030B8DEFD3E}" type="datetime1">
              <a:rPr lang="en-US" smtClean="0"/>
              <a:t>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a:t>
            </a:fld>
            <a:endParaRPr lang="en-US" dirty="0"/>
          </a:p>
        </p:txBody>
      </p:sp>
    </p:spTree>
    <p:extLst>
      <p:ext uri="{BB962C8B-B14F-4D97-AF65-F5344CB8AC3E}">
        <p14:creationId xmlns:p14="http://schemas.microsoft.com/office/powerpoint/2010/main" val="3582404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90564-B2F7-4285-92C5-1453155FE4BC}" type="datetime1">
              <a:rPr lang="en-US" smtClean="0"/>
              <a:t>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725A60-C952-420C-9755-8F4FE270BB92}" type="slidenum">
              <a:rPr lang="en-US" smtClean="0"/>
              <a:t>‹#›</a:t>
            </a:fld>
            <a:endParaRPr lang="en-US" dirty="0"/>
          </a:p>
        </p:txBody>
      </p:sp>
    </p:spTree>
    <p:extLst>
      <p:ext uri="{BB962C8B-B14F-4D97-AF65-F5344CB8AC3E}">
        <p14:creationId xmlns:p14="http://schemas.microsoft.com/office/powerpoint/2010/main" val="244763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5A6CAD-D9FC-4467-AEA3-3E26C5E144AF}" type="datetime1">
              <a:rPr lang="en-US" smtClean="0"/>
              <a:t>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725A60-C952-420C-9755-8F4FE270BB92}" type="slidenum">
              <a:rPr lang="en-US" smtClean="0"/>
              <a:t>‹#›</a:t>
            </a:fld>
            <a:endParaRPr lang="en-US" dirty="0"/>
          </a:p>
        </p:txBody>
      </p:sp>
    </p:spTree>
    <p:extLst>
      <p:ext uri="{BB962C8B-B14F-4D97-AF65-F5344CB8AC3E}">
        <p14:creationId xmlns:p14="http://schemas.microsoft.com/office/powerpoint/2010/main" val="4212510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9AC84-ACF4-4246-B6EB-9923ECE2070C}" type="datetime1">
              <a:rPr lang="en-US" smtClean="0"/>
              <a:t>2/3/2017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25A60-C952-420C-9755-8F4FE270BB92}" type="slidenum">
              <a:rPr lang="en-US" smtClean="0"/>
              <a:t>‹#›</a:t>
            </a:fld>
            <a:endParaRPr lang="en-US" dirty="0"/>
          </a:p>
        </p:txBody>
      </p:sp>
    </p:spTree>
    <p:extLst>
      <p:ext uri="{BB962C8B-B14F-4D97-AF65-F5344CB8AC3E}">
        <p14:creationId xmlns:p14="http://schemas.microsoft.com/office/powerpoint/2010/main" val="3237942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rswatch@gmail.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hyperlink" Target="https://www.facebook.com/SavannahRiverSiteWatch" TargetMode="External"/><Relationship Id="rId4" Type="http://schemas.openxmlformats.org/officeDocument/2006/relationships/hyperlink" Target="http://www.srswatch.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5.gif"/></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mailto:Jack.Craig@srs.gov"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mailto:maxcine.maxted@srs.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srswatch.org/" TargetMode="External"/><Relationship Id="rId2" Type="http://schemas.openxmlformats.org/officeDocument/2006/relationships/hyperlink" Target="mailto:srswatch@gmail.com" TargetMode="External"/><Relationship Id="rId1" Type="http://schemas.openxmlformats.org/officeDocument/2006/relationships/slideLayout" Target="../slideLayouts/slideLayout2.xml"/><Relationship Id="rId4" Type="http://schemas.openxmlformats.org/officeDocument/2006/relationships/hyperlink" Target="https://www.facebook.com/SavannahRiverSiteWatch"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29573"/>
            <a:ext cx="10515600" cy="2456971"/>
          </a:xfrm>
        </p:spPr>
        <p:txBody>
          <a:bodyPr>
            <a:normAutofit fontScale="90000"/>
          </a:bodyPr>
          <a:lstStyle/>
          <a:p>
            <a:pPr algn="ctr"/>
            <a:r>
              <a:rPr lang="en-US" sz="4900" b="1" dirty="0" smtClean="0"/>
              <a:t>Challenges at DOE’s Savannah River Site</a:t>
            </a:r>
            <a:br>
              <a:rPr lang="en-US" sz="4900" b="1" dirty="0" smtClean="0"/>
            </a:br>
            <a:r>
              <a:rPr lang="en-US" sz="2400" b="1" dirty="0" smtClean="0"/>
              <a:t/>
            </a:r>
            <a:br>
              <a:rPr lang="en-US" sz="2400" b="1" dirty="0" smtClean="0"/>
            </a:br>
            <a:r>
              <a:rPr lang="en-US" sz="3600" b="1" dirty="0" smtClean="0"/>
              <a:t>CPRC’s “Power to the Peaceful”</a:t>
            </a:r>
            <a:br>
              <a:rPr lang="en-US" sz="3600" b="1" dirty="0" smtClean="0"/>
            </a:br>
            <a:r>
              <a:rPr lang="en-US" sz="2800" b="1" dirty="0" smtClean="0"/>
              <a:t>February 4, 2017   </a:t>
            </a:r>
            <a:r>
              <a:rPr lang="en-US" sz="1200" b="1" dirty="0" smtClean="0"/>
              <a:t/>
            </a:r>
            <a:br>
              <a:rPr lang="en-US" sz="1200" b="1" dirty="0" smtClean="0"/>
            </a:br>
            <a:r>
              <a:rPr lang="en-US" sz="2800" b="1" dirty="0" smtClean="0"/>
              <a:t>                                                                                                        </a:t>
            </a:r>
            <a:r>
              <a:rPr lang="en-US" sz="4900" b="1" dirty="0" smtClean="0"/>
              <a:t/>
            </a:r>
            <a:br>
              <a:rPr lang="en-US" sz="4900" b="1" dirty="0" smtClean="0"/>
            </a:br>
            <a:r>
              <a:rPr lang="en-US" sz="2700" b="1" dirty="0" smtClean="0"/>
              <a:t>Tom Clements, Director, Savannah River Site Watch, Columbia, SC</a:t>
            </a:r>
            <a:br>
              <a:rPr lang="en-US" sz="2700" b="1" dirty="0" smtClean="0"/>
            </a:br>
            <a:r>
              <a:rPr lang="en-US" sz="2700" b="1" dirty="0" smtClean="0"/>
              <a:t>tel. 803-834-3084, </a:t>
            </a:r>
            <a:r>
              <a:rPr lang="en-US" sz="2700" b="1" u="sng" dirty="0" smtClean="0">
                <a:hlinkClick r:id="rId3"/>
              </a:rPr>
              <a:t>srswatch@gmail.com</a:t>
            </a:r>
            <a:r>
              <a:rPr lang="en-US" sz="2700" b="1" dirty="0" smtClean="0"/>
              <a:t/>
            </a:r>
            <a:br>
              <a:rPr lang="en-US" sz="2700" b="1" dirty="0" smtClean="0"/>
            </a:br>
            <a:r>
              <a:rPr lang="en-US" sz="2700" b="1" dirty="0" smtClean="0">
                <a:hlinkClick r:id="rId4"/>
              </a:rPr>
              <a:t>www.srswatch.org</a:t>
            </a:r>
            <a:r>
              <a:rPr lang="en-US" sz="2700" b="1" dirty="0" smtClean="0"/>
              <a:t>,  </a:t>
            </a:r>
            <a:r>
              <a:rPr lang="en-US" sz="2700" b="1" dirty="0">
                <a:hlinkClick r:id="rId5"/>
              </a:rPr>
              <a:t>https://</a:t>
            </a:r>
            <a:r>
              <a:rPr lang="en-US" sz="2700" b="1" dirty="0" smtClean="0">
                <a:hlinkClick r:id="rId5"/>
              </a:rPr>
              <a:t>www.facebook.com/SavannahRiverSiteWatch</a:t>
            </a:r>
            <a:r>
              <a:rPr lang="en-US" sz="2700" b="1" dirty="0" smtClean="0"/>
              <a:t/>
            </a:r>
            <a:br>
              <a:rPr lang="en-US" sz="2700" b="1" dirty="0" smtClean="0"/>
            </a:br>
            <a:endParaRPr lang="en-US" sz="2700" b="1" dirty="0"/>
          </a:p>
        </p:txBody>
      </p:sp>
      <p:pic>
        <p:nvPicPr>
          <p:cNvPr id="4"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199014" y="3564924"/>
            <a:ext cx="5793971" cy="2921600"/>
          </a:xfrm>
        </p:spPr>
      </p:pic>
      <p:sp>
        <p:nvSpPr>
          <p:cNvPr id="3" name="Date Placeholder 2"/>
          <p:cNvSpPr>
            <a:spLocks noGrp="1"/>
          </p:cNvSpPr>
          <p:nvPr>
            <p:ph type="dt" sz="half" idx="10"/>
          </p:nvPr>
        </p:nvSpPr>
        <p:spPr/>
        <p:txBody>
          <a:bodyPr/>
          <a:lstStyle/>
          <a:p>
            <a:fld id="{9DF42FC9-1647-48BA-9D2A-C3A35CAD5BBB}"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1</a:t>
            </a:fld>
            <a:endParaRPr lang="en-US" dirty="0"/>
          </a:p>
        </p:txBody>
      </p:sp>
    </p:spTree>
    <p:extLst>
      <p:ext uri="{BB962C8B-B14F-4D97-AF65-F5344CB8AC3E}">
        <p14:creationId xmlns:p14="http://schemas.microsoft.com/office/powerpoint/2010/main" val="211795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459"/>
            <a:ext cx="10515600" cy="1377779"/>
          </a:xfrm>
        </p:spPr>
        <p:txBody>
          <a:bodyPr>
            <a:normAutofit/>
          </a:bodyPr>
          <a:lstStyle/>
          <a:p>
            <a:pPr algn="ctr"/>
            <a:r>
              <a:rPr lang="en-US" sz="3200" b="1" dirty="0" smtClean="0"/>
              <a:t>SRS faces a host of urgent “clean-up” issues, running </a:t>
            </a:r>
            <a:br>
              <a:rPr lang="en-US" sz="3200" b="1" dirty="0" smtClean="0"/>
            </a:br>
            <a:r>
              <a:rPr lang="en-US" sz="3200" b="1" dirty="0" smtClean="0"/>
              <a:t>to 2042 or later</a:t>
            </a:r>
            <a:endParaRPr lang="en-US" sz="3200" b="1" dirty="0"/>
          </a:p>
        </p:txBody>
      </p:sp>
      <p:sp>
        <p:nvSpPr>
          <p:cNvPr id="3" name="Date Placeholder 2"/>
          <p:cNvSpPr>
            <a:spLocks noGrp="1"/>
          </p:cNvSpPr>
          <p:nvPr>
            <p:ph type="dt" sz="half" idx="10"/>
          </p:nvPr>
        </p:nvSpPr>
        <p:spPr/>
        <p:txBody>
          <a:bodyPr/>
          <a:lstStyle/>
          <a:p>
            <a:fld id="{D066229F-160D-4D04-A29E-2A5A1C5283E5}"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10</a:t>
            </a:fld>
            <a:endParaRPr lang="en-US" dirty="0"/>
          </a:p>
        </p:txBody>
      </p:sp>
      <p:pic>
        <p:nvPicPr>
          <p:cNvPr id="8" name="Content Placeholder 7"/>
          <p:cNvPicPr>
            <a:picLocks noGrp="1" noChangeAspect="1"/>
          </p:cNvPicPr>
          <p:nvPr>
            <p:ph idx="1"/>
          </p:nvPr>
        </p:nvPicPr>
        <p:blipFill>
          <a:blip r:embed="rId3"/>
          <a:stretch>
            <a:fillRect/>
          </a:stretch>
        </p:blipFill>
        <p:spPr>
          <a:xfrm>
            <a:off x="1454728" y="1316182"/>
            <a:ext cx="8797636" cy="5264727"/>
          </a:xfrm>
          <a:prstGeom prst="rect">
            <a:avLst/>
          </a:prstGeom>
        </p:spPr>
      </p:pic>
    </p:spTree>
    <p:extLst>
      <p:ext uri="{BB962C8B-B14F-4D97-AF65-F5344CB8AC3E}">
        <p14:creationId xmlns:p14="http://schemas.microsoft.com/office/powerpoint/2010/main" val="538752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044533"/>
          </a:xfrm>
        </p:spPr>
        <p:txBody>
          <a:bodyPr>
            <a:normAutofit fontScale="90000"/>
          </a:bodyPr>
          <a:lstStyle/>
          <a:p>
            <a:pPr algn="ctr"/>
            <a:r>
              <a:rPr lang="en-US" sz="3200" b="1" dirty="0" smtClean="0"/>
              <a:t>Budget request for “environmental management” (EM) at SRS – about $1.3 billion for Fiscal Year 2016; the nuclear weapons and proliferation side of the SRS budget adds about another $500 million </a:t>
            </a:r>
            <a:br>
              <a:rPr lang="en-US" sz="3200" b="1" dirty="0" smtClean="0"/>
            </a:br>
            <a:r>
              <a:rPr lang="en-US" sz="3200" b="1" dirty="0" smtClean="0"/>
              <a:t>- nearing $2 billion/year for the total site budget</a:t>
            </a:r>
            <a:endParaRPr lang="en-US" sz="3200" b="1" dirty="0"/>
          </a:p>
        </p:txBody>
      </p:sp>
      <p:sp>
        <p:nvSpPr>
          <p:cNvPr id="3" name="Date Placeholder 2"/>
          <p:cNvSpPr>
            <a:spLocks noGrp="1"/>
          </p:cNvSpPr>
          <p:nvPr>
            <p:ph type="dt" sz="half" idx="10"/>
          </p:nvPr>
        </p:nvSpPr>
        <p:spPr/>
        <p:txBody>
          <a:bodyPr/>
          <a:lstStyle/>
          <a:p>
            <a:fld id="{8F9C9B61-A2FD-474E-A563-C8DA299D1862}"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11</a:t>
            </a:fld>
            <a:endParaRPr lang="en-US" dirty="0"/>
          </a:p>
        </p:txBody>
      </p:sp>
      <p:pic>
        <p:nvPicPr>
          <p:cNvPr id="7" name="Content Placeholder 6"/>
          <p:cNvPicPr>
            <a:picLocks noGrp="1" noChangeAspect="1"/>
          </p:cNvPicPr>
          <p:nvPr>
            <p:ph idx="1"/>
          </p:nvPr>
        </p:nvPicPr>
        <p:blipFill>
          <a:blip r:embed="rId3"/>
          <a:stretch>
            <a:fillRect/>
          </a:stretch>
        </p:blipFill>
        <p:spPr>
          <a:xfrm>
            <a:off x="3034835" y="1825625"/>
            <a:ext cx="6122329" cy="4351338"/>
          </a:xfrm>
          <a:prstGeom prst="rect">
            <a:avLst/>
          </a:prstGeom>
        </p:spPr>
      </p:pic>
    </p:spTree>
    <p:extLst>
      <p:ext uri="{BB962C8B-B14F-4D97-AF65-F5344CB8AC3E}">
        <p14:creationId xmlns:p14="http://schemas.microsoft.com/office/powerpoint/2010/main" val="1578700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dirty="0" smtClean="0"/>
              <a:t>Of the overall DOE “environmental management” budget of $5.6 billion, SRS gets about ~23%; DOE budget via the “National Nuclear Security Administration” is about $12.9 billion for nuclear weapons and nuclear non-proliferation; DOE total budget is ~$32.5 billion</a:t>
            </a:r>
            <a:endParaRPr lang="en-US" sz="3200" b="1" dirty="0"/>
          </a:p>
        </p:txBody>
      </p:sp>
      <p:pic>
        <p:nvPicPr>
          <p:cNvPr id="4" name="Content Placeholder 3"/>
          <p:cNvPicPr>
            <a:picLocks noGrp="1" noChangeAspect="1"/>
          </p:cNvPicPr>
          <p:nvPr>
            <p:ph idx="1"/>
          </p:nvPr>
        </p:nvPicPr>
        <p:blipFill>
          <a:blip r:embed="rId3"/>
          <a:stretch>
            <a:fillRect/>
          </a:stretch>
        </p:blipFill>
        <p:spPr>
          <a:xfrm>
            <a:off x="2304534" y="2106827"/>
            <a:ext cx="6481119" cy="4176584"/>
          </a:xfrm>
          <a:prstGeom prst="rect">
            <a:avLst/>
          </a:prstGeom>
        </p:spPr>
      </p:pic>
      <p:sp>
        <p:nvSpPr>
          <p:cNvPr id="3" name="Date Placeholder 2"/>
          <p:cNvSpPr>
            <a:spLocks noGrp="1"/>
          </p:cNvSpPr>
          <p:nvPr>
            <p:ph type="dt" sz="half" idx="10"/>
          </p:nvPr>
        </p:nvSpPr>
        <p:spPr/>
        <p:txBody>
          <a:bodyPr/>
          <a:lstStyle/>
          <a:p>
            <a:fld id="{FE77F560-2CF1-400C-8E8C-96F160762850}"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12</a:t>
            </a:fld>
            <a:endParaRPr lang="en-US" dirty="0"/>
          </a:p>
        </p:txBody>
      </p:sp>
    </p:spTree>
    <p:extLst>
      <p:ext uri="{BB962C8B-B14F-4D97-AF65-F5344CB8AC3E}">
        <p14:creationId xmlns:p14="http://schemas.microsoft.com/office/powerpoint/2010/main" val="4090297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Department of </a:t>
            </a:r>
            <a:r>
              <a:rPr lang="en-US" sz="3600" b="1" dirty="0"/>
              <a:t>N</a:t>
            </a:r>
            <a:r>
              <a:rPr lang="en-US" sz="3600" b="1" dirty="0" smtClean="0"/>
              <a:t>uclear Weapons &amp; Cold War Waste </a:t>
            </a:r>
            <a:br>
              <a:rPr lang="en-US" sz="3600" b="1" dirty="0" smtClean="0"/>
            </a:br>
            <a:r>
              <a:rPr lang="en-US" sz="3600" b="1" dirty="0" smtClean="0"/>
              <a:t>(aka DOE) is a small % of the national budget </a:t>
            </a:r>
            <a:endParaRPr lang="en-US" sz="3600" b="1"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7753" y="1825624"/>
            <a:ext cx="6780740" cy="5085555"/>
          </a:xfrm>
        </p:spPr>
      </p:pic>
      <p:sp>
        <p:nvSpPr>
          <p:cNvPr id="4" name="Date Placeholder 3"/>
          <p:cNvSpPr>
            <a:spLocks noGrp="1"/>
          </p:cNvSpPr>
          <p:nvPr>
            <p:ph type="dt" sz="half" idx="10"/>
          </p:nvPr>
        </p:nvSpPr>
        <p:spPr/>
        <p:txBody>
          <a:bodyPr/>
          <a:lstStyle/>
          <a:p>
            <a:fld id="{F752E3EB-6AC2-4B08-9839-37E0E575AF1B}"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13</a:t>
            </a:fld>
            <a:endParaRPr lang="en-US" dirty="0"/>
          </a:p>
        </p:txBody>
      </p:sp>
    </p:spTree>
    <p:extLst>
      <p:ext uri="{BB962C8B-B14F-4D97-AF65-F5344CB8AC3E}">
        <p14:creationId xmlns:p14="http://schemas.microsoft.com/office/powerpoint/2010/main" val="3301150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440873" y="748146"/>
            <a:ext cx="9171709" cy="5608204"/>
          </a:xfrm>
          <a:prstGeom prst="rect">
            <a:avLst/>
          </a:prstGeom>
        </p:spPr>
      </p:pic>
      <p:sp>
        <p:nvSpPr>
          <p:cNvPr id="4" name="Date Placeholder 3"/>
          <p:cNvSpPr>
            <a:spLocks noGrp="1"/>
          </p:cNvSpPr>
          <p:nvPr>
            <p:ph type="dt" sz="half" idx="10"/>
          </p:nvPr>
        </p:nvSpPr>
        <p:spPr/>
        <p:txBody>
          <a:bodyPr/>
          <a:lstStyle/>
          <a:p>
            <a:fld id="{F752E3EB-6AC2-4B08-9839-37E0E575AF1B}"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14</a:t>
            </a:fld>
            <a:endParaRPr lang="en-US" dirty="0"/>
          </a:p>
        </p:txBody>
      </p:sp>
    </p:spTree>
    <p:extLst>
      <p:ext uri="{BB962C8B-B14F-4D97-AF65-F5344CB8AC3E}">
        <p14:creationId xmlns:p14="http://schemas.microsoft.com/office/powerpoint/2010/main" val="2146132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74886"/>
          </a:xfrm>
        </p:spPr>
        <p:txBody>
          <a:bodyPr>
            <a:normAutofit/>
          </a:bodyPr>
          <a:lstStyle/>
          <a:p>
            <a:pPr algn="ctr"/>
            <a:r>
              <a:rPr lang="en-US" sz="2800" b="1" dirty="0" smtClean="0"/>
              <a:t>In 2015, total “clean up” cost of SRS projected to increase by $25 billion,  </a:t>
            </a:r>
            <a:br>
              <a:rPr lang="en-US" sz="2800" b="1" dirty="0" smtClean="0"/>
            </a:br>
            <a:r>
              <a:rPr lang="en-US" sz="2800" b="1" dirty="0" smtClean="0"/>
              <a:t>to $91 billion to $109 billion &amp; pushed to 2065;</a:t>
            </a:r>
            <a:br>
              <a:rPr lang="en-US" sz="2800" b="1" dirty="0" smtClean="0"/>
            </a:br>
            <a:r>
              <a:rPr lang="en-US" sz="2800" b="1" dirty="0" smtClean="0"/>
              <a:t>“</a:t>
            </a:r>
            <a:r>
              <a:rPr lang="en-US" sz="2800" b="1" i="1" dirty="0" smtClean="0"/>
              <a:t>clean-up” remains king of the SRS budget</a:t>
            </a:r>
            <a:endParaRPr lang="en-US" sz="2800" b="1" i="1" dirty="0"/>
          </a:p>
        </p:txBody>
      </p:sp>
      <p:sp>
        <p:nvSpPr>
          <p:cNvPr id="3" name="Date Placeholder 2"/>
          <p:cNvSpPr>
            <a:spLocks noGrp="1"/>
          </p:cNvSpPr>
          <p:nvPr>
            <p:ph type="dt" sz="half" idx="10"/>
          </p:nvPr>
        </p:nvSpPr>
        <p:spPr/>
        <p:txBody>
          <a:bodyPr/>
          <a:lstStyle/>
          <a:p>
            <a:fld id="{A5B47B60-8F23-4CA2-9AD4-A6910F69C6EA}"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15</a:t>
            </a:fld>
            <a:endParaRPr lang="en-US" dirty="0"/>
          </a:p>
        </p:txBody>
      </p:sp>
      <p:pic>
        <p:nvPicPr>
          <p:cNvPr id="7" name="Content Placeholder 6"/>
          <p:cNvPicPr>
            <a:picLocks noGrp="1" noChangeAspect="1"/>
          </p:cNvPicPr>
          <p:nvPr>
            <p:ph idx="1"/>
          </p:nvPr>
        </p:nvPicPr>
        <p:blipFill>
          <a:blip r:embed="rId3"/>
          <a:stretch>
            <a:fillRect/>
          </a:stretch>
        </p:blipFill>
        <p:spPr>
          <a:xfrm>
            <a:off x="2230054" y="1825625"/>
            <a:ext cx="7731891" cy="4351338"/>
          </a:xfrm>
          <a:prstGeom prst="rect">
            <a:avLst/>
          </a:prstGeom>
        </p:spPr>
      </p:pic>
    </p:spTree>
    <p:extLst>
      <p:ext uri="{BB962C8B-B14F-4D97-AF65-F5344CB8AC3E}">
        <p14:creationId xmlns:p14="http://schemas.microsoft.com/office/powerpoint/2010/main" val="998815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79221"/>
          </a:xfrm>
        </p:spPr>
        <p:txBody>
          <a:bodyPr>
            <a:noAutofit/>
          </a:bodyPr>
          <a:lstStyle/>
          <a:p>
            <a:pPr algn="ctr"/>
            <a:r>
              <a:rPr lang="en-US" sz="2800" b="1" dirty="0" smtClean="0"/>
              <a:t>“</a:t>
            </a:r>
            <a:r>
              <a:rPr lang="en-US" sz="2800" b="1" i="1" dirty="0" smtClean="0"/>
              <a:t>The thirty-seven million gallons of highly radioactive and toxic waste, stored in aging and degrading tanks at SRS, is the single largest environmental threat in South Carolina</a:t>
            </a:r>
            <a:r>
              <a:rPr lang="en-US" sz="2800" b="1" dirty="0" smtClean="0"/>
              <a:t>.” – South Carolina Department of Health &amp; Environmental Control; of the 51 waste tanks on the site, 8 tanks have been “emptied” and filled with concrete to be left forever as a monument to the insanity of the Cold War</a:t>
            </a:r>
            <a:endParaRPr lang="en-US" sz="2800" dirty="0"/>
          </a:p>
        </p:txBody>
      </p:sp>
      <p:pic>
        <p:nvPicPr>
          <p:cNvPr id="5" name="Picture 2" descr="http://www.lanl.gov/orgs/nmt/nmtdo/AQarchive/02summer/gifs/waste_tanks_3.gif"/>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58679" y="3002691"/>
            <a:ext cx="3189768" cy="26258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fxg.images.worldnow.com/images/21163234_BG1.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172200" y="2860589"/>
            <a:ext cx="5181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3B8ABBEF-7FE6-4E95-BB50-3D84861170B6}" type="datetime1">
              <a:rPr lang="en-US" smtClean="0"/>
              <a:t>2/3/2017</a:t>
            </a:fld>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16</a:t>
            </a:fld>
            <a:endParaRPr lang="en-US" dirty="0"/>
          </a:p>
        </p:txBody>
      </p:sp>
    </p:spTree>
    <p:extLst>
      <p:ext uri="{BB962C8B-B14F-4D97-AF65-F5344CB8AC3E}">
        <p14:creationId xmlns:p14="http://schemas.microsoft.com/office/powerpoint/2010/main" val="28281328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46734"/>
          </a:xfrm>
        </p:spPr>
        <p:txBody>
          <a:bodyPr>
            <a:noAutofit/>
          </a:bodyPr>
          <a:lstStyle/>
          <a:p>
            <a:pPr algn="ctr"/>
            <a:r>
              <a:rPr lang="en-US" sz="3200" b="1" dirty="0" smtClean="0"/>
              <a:t>Highly radioactive liquid waste from the reprocessing facilities went into “tank farms,” with little plan for how it would be managed – highly radioactive waste is still being added to the tanks, needlessly magnifying risks and slowing tank closure</a:t>
            </a:r>
            <a:endParaRPr lang="en-US" sz="3200" dirty="0"/>
          </a:p>
        </p:txBody>
      </p:sp>
      <p:pic>
        <p:nvPicPr>
          <p:cNvPr id="5" name="Content Placeholder 4"/>
          <p:cNvPicPr>
            <a:picLocks noGrp="1" noChangeAspect="1"/>
          </p:cNvPicPr>
          <p:nvPr>
            <p:ph sz="half" idx="1"/>
          </p:nvPr>
        </p:nvPicPr>
        <p:blipFill>
          <a:blip r:embed="rId3"/>
          <a:stretch>
            <a:fillRect/>
          </a:stretch>
        </p:blipFill>
        <p:spPr>
          <a:xfrm>
            <a:off x="838200" y="2636874"/>
            <a:ext cx="5181600" cy="3103244"/>
          </a:xfrm>
          <a:prstGeom prst="rect">
            <a:avLst/>
          </a:prstGeom>
        </p:spPr>
      </p:pic>
      <p:pic>
        <p:nvPicPr>
          <p:cNvPr id="6" name="Content Placeholder 5"/>
          <p:cNvPicPr>
            <a:picLocks noGrp="1" noChangeAspect="1"/>
          </p:cNvPicPr>
          <p:nvPr>
            <p:ph sz="half" idx="2"/>
          </p:nvPr>
        </p:nvPicPr>
        <p:blipFill>
          <a:blip r:embed="rId4"/>
          <a:stretch>
            <a:fillRect/>
          </a:stretch>
        </p:blipFill>
        <p:spPr>
          <a:xfrm>
            <a:off x="6172200" y="2636874"/>
            <a:ext cx="5181600" cy="2949120"/>
          </a:xfrm>
          <a:prstGeom prst="rect">
            <a:avLst/>
          </a:prstGeom>
        </p:spPr>
      </p:pic>
      <p:sp>
        <p:nvSpPr>
          <p:cNvPr id="3" name="Date Placeholder 2"/>
          <p:cNvSpPr>
            <a:spLocks noGrp="1"/>
          </p:cNvSpPr>
          <p:nvPr>
            <p:ph type="dt" sz="half" idx="10"/>
          </p:nvPr>
        </p:nvSpPr>
        <p:spPr/>
        <p:txBody>
          <a:bodyPr/>
          <a:lstStyle/>
          <a:p>
            <a:fld id="{A876CFF2-DEEE-4815-8ABF-DD96B86C0A55}" type="datetime1">
              <a:rPr lang="en-US" smtClean="0"/>
              <a:t>2/3/2017</a:t>
            </a:fld>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17</a:t>
            </a:fld>
            <a:endParaRPr lang="en-US" dirty="0"/>
          </a:p>
        </p:txBody>
      </p:sp>
    </p:spTree>
    <p:extLst>
      <p:ext uri="{BB962C8B-B14F-4D97-AF65-F5344CB8AC3E}">
        <p14:creationId xmlns:p14="http://schemas.microsoft.com/office/powerpoint/2010/main" val="3289328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t>High-level waste byproduct being mixed with grout and poured into “vaults” that will be covered with soil </a:t>
            </a:r>
            <a:br>
              <a:rPr lang="en-US" sz="3600" dirty="0" smtClean="0"/>
            </a:br>
            <a:r>
              <a:rPr lang="en-US" sz="3600" dirty="0" smtClean="0"/>
              <a:t>and left forever</a:t>
            </a:r>
            <a:endParaRPr lang="en-US" sz="3600"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571" y="1911096"/>
            <a:ext cx="6518858" cy="4445253"/>
          </a:xfrm>
        </p:spPr>
      </p:pic>
      <p:sp>
        <p:nvSpPr>
          <p:cNvPr id="4" name="Date Placeholder 3"/>
          <p:cNvSpPr>
            <a:spLocks noGrp="1"/>
          </p:cNvSpPr>
          <p:nvPr>
            <p:ph type="dt" sz="half" idx="10"/>
          </p:nvPr>
        </p:nvSpPr>
        <p:spPr/>
        <p:txBody>
          <a:bodyPr/>
          <a:lstStyle/>
          <a:p>
            <a:fld id="{F752E3EB-6AC2-4B08-9839-37E0E575AF1B}"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18</a:t>
            </a:fld>
            <a:endParaRPr lang="en-US" dirty="0"/>
          </a:p>
        </p:txBody>
      </p:sp>
    </p:spTree>
    <p:extLst>
      <p:ext uri="{BB962C8B-B14F-4D97-AF65-F5344CB8AC3E}">
        <p14:creationId xmlns:p14="http://schemas.microsoft.com/office/powerpoint/2010/main" val="754041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55061"/>
          </a:xfrm>
        </p:spPr>
        <p:txBody>
          <a:bodyPr>
            <a:noAutofit/>
          </a:bodyPr>
          <a:lstStyle/>
          <a:p>
            <a:r>
              <a:rPr lang="en-US" sz="2800" b="1" dirty="0" smtClean="0"/>
              <a:t>Tanks are being emptied and large casks are being filled with vitrified waste – about 4150 have been filled (out of about 8500 projected); current rate is about 100/year; German waste may cause the need for an additional 100 canisters so would slow down the urgent emptying of the tanks; canisters have no destination (i.e. geologic repository)</a:t>
            </a:r>
            <a:endParaRPr lang="en-US" sz="2800" dirty="0"/>
          </a:p>
        </p:txBody>
      </p:sp>
      <p:pic>
        <p:nvPicPr>
          <p:cNvPr id="5" name="Content Placeholder 4" descr="http://www.srs.gov/general/news/photos/dwpf.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632930"/>
            <a:ext cx="5181600" cy="32177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d8nkp66ivfayb.cloudfront.net/wp-content/uploads/sites/22/2013/11/Savannah_River_Site_5_WP-e1386355833897-449x299.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624637" y="2817813"/>
            <a:ext cx="4276725" cy="28479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57F9AE78-4C88-499C-95D3-D795A5B0C2EC}" type="datetime1">
              <a:rPr lang="en-US" smtClean="0"/>
              <a:t>2/3/2017</a:t>
            </a:fld>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19</a:t>
            </a:fld>
            <a:endParaRPr lang="en-US" dirty="0"/>
          </a:p>
        </p:txBody>
      </p:sp>
    </p:spTree>
    <p:extLst>
      <p:ext uri="{BB962C8B-B14F-4D97-AF65-F5344CB8AC3E}">
        <p14:creationId xmlns:p14="http://schemas.microsoft.com/office/powerpoint/2010/main" val="2339517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6638" y="500449"/>
            <a:ext cx="7933037" cy="6546792"/>
          </a:xfrm>
          <a:prstGeom prst="rect">
            <a:avLst/>
          </a:prstGeom>
        </p:spPr>
        <p:txBody>
          <a:bodyPr wrap="square">
            <a:spAutoFit/>
          </a:bodyPr>
          <a:lstStyle/>
          <a:p>
            <a:pPr>
              <a:lnSpc>
                <a:spcPct val="107000"/>
              </a:lnSpc>
            </a:pPr>
            <a:r>
              <a:rPr lang="en-US" sz="2800" b="1" u="sng" dirty="0" smtClean="0">
                <a:latin typeface="Calibri" panose="020F0502020204030204" pitchFamily="34" charset="0"/>
                <a:ea typeface="Calibri" panose="020F0502020204030204" pitchFamily="34" charset="0"/>
                <a:cs typeface="Times New Roman" panose="02020603050405020304" pitchFamily="18" charset="0"/>
              </a:rPr>
              <a:t>Key SRS Issues</a:t>
            </a:r>
            <a:endParaRPr lang="en-US" sz="2800"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b="1" dirty="0">
                <a:latin typeface="Calibri" panose="020F050202020403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b="1" dirty="0">
                <a:latin typeface="Calibri" panose="020F0502020204030204" pitchFamily="34" charset="0"/>
                <a:ea typeface="Calibri" panose="020F0502020204030204" pitchFamily="34" charset="0"/>
                <a:cs typeface="Times New Roman" panose="02020603050405020304" pitchFamily="18" charset="0"/>
              </a:rPr>
              <a:t>Congress - fully fund clean-up </a:t>
            </a:r>
            <a:r>
              <a:rPr lang="en-US" sz="2400" b="1" dirty="0" smtClean="0">
                <a:latin typeface="Calibri" panose="020F0502020204030204" pitchFamily="34" charset="0"/>
                <a:ea typeface="Calibri" panose="020F0502020204030204" pitchFamily="34" charset="0"/>
                <a:cs typeface="Times New Roman" panose="02020603050405020304" pitchFamily="18" charset="0"/>
              </a:rPr>
              <a:t>activities to reduce environmental threat;</a:t>
            </a:r>
          </a:p>
          <a:p>
            <a:pPr>
              <a:lnSpc>
                <a:spcPct val="107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b="1" dirty="0">
                <a:latin typeface="Calibri" panose="020F0502020204030204" pitchFamily="34" charset="0"/>
                <a:ea typeface="Calibri" panose="020F0502020204030204" pitchFamily="34" charset="0"/>
                <a:cs typeface="Times New Roman" panose="02020603050405020304" pitchFamily="18" charset="0"/>
              </a:rPr>
              <a:t>Halt reprocessing </a:t>
            </a:r>
            <a:r>
              <a:rPr lang="en-US" sz="2400" b="1" dirty="0" smtClean="0">
                <a:latin typeface="Calibri" panose="020F0502020204030204" pitchFamily="34" charset="0"/>
                <a:ea typeface="Calibri" panose="020F0502020204030204" pitchFamily="34" charset="0"/>
                <a:cs typeface="Times New Roman" panose="02020603050405020304" pitchFamily="18" charset="0"/>
              </a:rPr>
              <a:t>of nuclear materials and dumping </a:t>
            </a:r>
            <a:r>
              <a:rPr lang="en-US" sz="2400" b="1" dirty="0">
                <a:latin typeface="Calibri" panose="020F0502020204030204" pitchFamily="34" charset="0"/>
                <a:ea typeface="Calibri" panose="020F0502020204030204" pitchFamily="34" charset="0"/>
                <a:cs typeface="Times New Roman" panose="02020603050405020304" pitchFamily="18" charset="0"/>
              </a:rPr>
              <a:t>more waste into aging tanks</a:t>
            </a:r>
            <a:r>
              <a:rPr lang="en-US" sz="2400" b="1"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b="1" dirty="0">
                <a:latin typeface="Calibri" panose="020F0502020204030204" pitchFamily="34" charset="0"/>
                <a:ea typeface="Calibri" panose="020F0502020204030204" pitchFamily="34" charset="0"/>
                <a:cs typeface="Times New Roman" panose="02020603050405020304" pitchFamily="18" charset="0"/>
              </a:rPr>
              <a:t>No import of foreign nuclear waste</a:t>
            </a:r>
            <a:r>
              <a:rPr lang="en-US" sz="2400" b="1"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b="1" dirty="0">
                <a:latin typeface="Calibri" panose="020F0502020204030204" pitchFamily="34" charset="0"/>
                <a:ea typeface="Calibri" panose="020F0502020204030204" pitchFamily="34" charset="0"/>
                <a:cs typeface="Times New Roman" panose="02020603050405020304" pitchFamily="18" charset="0"/>
              </a:rPr>
              <a:t>Halt pursuit of unsustainable </a:t>
            </a:r>
            <a:r>
              <a:rPr lang="en-US" sz="2400" b="1" dirty="0" smtClean="0">
                <a:latin typeface="Calibri" panose="020F0502020204030204" pitchFamily="34" charset="0"/>
                <a:ea typeface="Calibri" panose="020F0502020204030204" pitchFamily="34" charset="0"/>
                <a:cs typeface="Times New Roman" panose="02020603050405020304" pitchFamily="18" charset="0"/>
              </a:rPr>
              <a:t>plutonium fuel (MOX) </a:t>
            </a:r>
            <a:r>
              <a:rPr lang="en-US" sz="2400" b="1" dirty="0">
                <a:latin typeface="Calibri" panose="020F0502020204030204" pitchFamily="34" charset="0"/>
                <a:ea typeface="Calibri" panose="020F0502020204030204" pitchFamily="34" charset="0"/>
                <a:cs typeface="Times New Roman" panose="02020603050405020304" pitchFamily="18" charset="0"/>
              </a:rPr>
              <a:t>project</a:t>
            </a:r>
            <a:r>
              <a:rPr lang="en-US" sz="2400" b="1"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b="1" dirty="0" smtClean="0">
                <a:latin typeface="Calibri" panose="020F0502020204030204" pitchFamily="34" charset="0"/>
                <a:ea typeface="Calibri" panose="020F0502020204030204" pitchFamily="34" charset="0"/>
                <a:cs typeface="Times New Roman" panose="02020603050405020304" pitchFamily="18" charset="0"/>
              </a:rPr>
              <a:t>Curtain nuclear weapons mission - tritium - at the site;</a:t>
            </a:r>
          </a:p>
          <a:p>
            <a:pPr>
              <a:lnSpc>
                <a:spcPct val="107000"/>
              </a:lnSpc>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b="1" dirty="0">
                <a:latin typeface="Calibri" panose="020F0502020204030204" pitchFamily="34" charset="0"/>
                <a:ea typeface="Calibri" panose="020F0502020204030204" pitchFamily="34" charset="0"/>
                <a:cs typeface="Times New Roman" panose="02020603050405020304" pitchFamily="18" charset="0"/>
              </a:rPr>
              <a:t>P</a:t>
            </a:r>
            <a:r>
              <a:rPr lang="en-US" sz="2400" b="1" dirty="0" smtClean="0">
                <a:latin typeface="Calibri" panose="020F0502020204030204" pitchFamily="34" charset="0"/>
                <a:ea typeface="Calibri" panose="020F0502020204030204" pitchFamily="34" charset="0"/>
                <a:cs typeface="Times New Roman" panose="02020603050405020304" pitchFamily="18" charset="0"/>
              </a:rPr>
              <a:t>ursue </a:t>
            </a:r>
            <a:r>
              <a:rPr lang="en-US" sz="2400" b="1" dirty="0">
                <a:latin typeface="Calibri" panose="020F0502020204030204" pitchFamily="34" charset="0"/>
                <a:ea typeface="Calibri" panose="020F0502020204030204" pitchFamily="34" charset="0"/>
                <a:cs typeface="Times New Roman" panose="02020603050405020304" pitchFamily="18" charset="0"/>
              </a:rPr>
              <a:t>clean missions for future of the </a:t>
            </a:r>
            <a:r>
              <a:rPr lang="en-US" sz="2400" b="1" dirty="0" smtClean="0">
                <a:latin typeface="Calibri" panose="020F0502020204030204" pitchFamily="34" charset="0"/>
                <a:ea typeface="Calibri" panose="020F0502020204030204" pitchFamily="34" charset="0"/>
                <a:cs typeface="Times New Roman" panose="02020603050405020304" pitchFamily="18" charset="0"/>
              </a:rPr>
              <a:t>site.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Date Placeholder 2"/>
          <p:cNvSpPr>
            <a:spLocks noGrp="1"/>
          </p:cNvSpPr>
          <p:nvPr>
            <p:ph type="dt" sz="half" idx="10"/>
          </p:nvPr>
        </p:nvSpPr>
        <p:spPr/>
        <p:txBody>
          <a:bodyPr/>
          <a:lstStyle/>
          <a:p>
            <a:fld id="{15176A3B-68BC-492D-9A63-A6BAE1320305}" type="datetime1">
              <a:rPr lang="en-US" smtClean="0"/>
              <a:t>2/3/2017</a:t>
            </a:fld>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2</a:t>
            </a:fld>
            <a:endParaRPr lang="en-US" dirty="0"/>
          </a:p>
        </p:txBody>
      </p:sp>
    </p:spTree>
    <p:extLst>
      <p:ext uri="{BB962C8B-B14F-4D97-AF65-F5344CB8AC3E}">
        <p14:creationId xmlns:p14="http://schemas.microsoft.com/office/powerpoint/2010/main" val="3462790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55061"/>
          </a:xfrm>
        </p:spPr>
        <p:txBody>
          <a:bodyPr>
            <a:normAutofit fontScale="90000"/>
          </a:bodyPr>
          <a:lstStyle/>
          <a:p>
            <a:pPr algn="ctr"/>
            <a:r>
              <a:rPr lang="en-US" sz="3200" b="1" dirty="0" smtClean="0"/>
              <a:t>What is the future of SRS?  DOE and contractors formed “Enterprise SRS” and their abandoned “vision” was focused on waste management, including waste import and “small modular reactors”</a:t>
            </a:r>
            <a:endParaRPr lang="en-US" sz="3200"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95108" y="2243469"/>
            <a:ext cx="5801784" cy="3933493"/>
          </a:xfrm>
        </p:spPr>
      </p:pic>
      <p:sp>
        <p:nvSpPr>
          <p:cNvPr id="3" name="Date Placeholder 2"/>
          <p:cNvSpPr>
            <a:spLocks noGrp="1"/>
          </p:cNvSpPr>
          <p:nvPr>
            <p:ph type="dt" sz="half" idx="10"/>
          </p:nvPr>
        </p:nvSpPr>
        <p:spPr/>
        <p:txBody>
          <a:bodyPr/>
          <a:lstStyle/>
          <a:p>
            <a:fld id="{6DBF2857-5D0D-49C7-8C15-94EE5330EDE9}"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20</a:t>
            </a:fld>
            <a:endParaRPr lang="en-US" dirty="0"/>
          </a:p>
        </p:txBody>
      </p:sp>
    </p:spTree>
    <p:extLst>
      <p:ext uri="{BB962C8B-B14F-4D97-AF65-F5344CB8AC3E}">
        <p14:creationId xmlns:p14="http://schemas.microsoft.com/office/powerpoint/2010/main" val="2950149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dirty="0" smtClean="0"/>
              <a:t>SRS stores 13 metric tons of weapon-grade plutonium stored in the old K-Reactor – unclear fate of this material - to be managed as waste or for plutonium fuel (mixed oxide fuel – MOX) for unknown reactors? Plutonium is being imported from other countries.</a:t>
            </a:r>
            <a:endParaRPr lang="en-US" sz="3200" b="1"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57192" y="2266729"/>
            <a:ext cx="2911818" cy="3582802"/>
          </a:xfrm>
        </p:spPr>
      </p:pic>
      <p:pic>
        <p:nvPicPr>
          <p:cNvPr id="9" name="Content Placeholder 5"/>
          <p:cNvPicPr>
            <a:picLocks noGrp="1" noChangeAspect="1"/>
          </p:cNvPicPr>
          <p:nvPr>
            <p:ph sz="half" idx="2"/>
          </p:nvPr>
        </p:nvPicPr>
        <p:blipFill>
          <a:blip r:embed="rId4"/>
          <a:stretch>
            <a:fillRect/>
          </a:stretch>
        </p:blipFill>
        <p:spPr>
          <a:xfrm>
            <a:off x="6172200" y="2565368"/>
            <a:ext cx="5181600" cy="2871851"/>
          </a:xfrm>
          <a:prstGeom prst="rect">
            <a:avLst/>
          </a:prstGeom>
        </p:spPr>
      </p:pic>
      <p:sp>
        <p:nvSpPr>
          <p:cNvPr id="3" name="Date Placeholder 2"/>
          <p:cNvSpPr>
            <a:spLocks noGrp="1"/>
          </p:cNvSpPr>
          <p:nvPr>
            <p:ph type="dt" sz="half" idx="10"/>
          </p:nvPr>
        </p:nvSpPr>
        <p:spPr/>
        <p:txBody>
          <a:bodyPr/>
          <a:lstStyle/>
          <a:p>
            <a:fld id="{C5452392-5B85-412F-8F5E-EC053C766254}" type="datetime1">
              <a:rPr lang="en-US" smtClean="0"/>
              <a:t>2/3/2017</a:t>
            </a:fld>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21</a:t>
            </a:fld>
            <a:endParaRPr lang="en-US" dirty="0"/>
          </a:p>
        </p:txBody>
      </p:sp>
    </p:spTree>
    <p:extLst>
      <p:ext uri="{BB962C8B-B14F-4D97-AF65-F5344CB8AC3E}">
        <p14:creationId xmlns:p14="http://schemas.microsoft.com/office/powerpoint/2010/main" val="26014030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03486"/>
          </a:xfrm>
        </p:spPr>
        <p:txBody>
          <a:bodyPr>
            <a:normAutofit fontScale="90000"/>
          </a:bodyPr>
          <a:lstStyle/>
          <a:p>
            <a:pPr algn="ctr"/>
            <a:r>
              <a:rPr lang="en-US" sz="3200" b="1" dirty="0" smtClean="0"/>
              <a:t>MOX plant under construction – massively over budget; cost estimate $17 billion just for construction; overall program $30+ billion for next many decades; no utilities want to use MOX </a:t>
            </a:r>
            <a:r>
              <a:rPr lang="en-US" sz="3200" b="1" dirty="0"/>
              <a:t> </a:t>
            </a:r>
            <a:r>
              <a:rPr lang="en-US" sz="3200" b="1" dirty="0" smtClean="0"/>
              <a:t>&amp; DOE has stated that the project not financially sustainable, but it’s the “pet boondoggle” of Senator Lindsey Graham and Rep. Joe Wilson</a:t>
            </a:r>
            <a:endParaRPr lang="en-US" sz="3200" b="1"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403388"/>
            <a:ext cx="5181600" cy="3328559"/>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2200" y="2403389"/>
            <a:ext cx="5181600" cy="3400517"/>
          </a:xfrm>
        </p:spPr>
      </p:pic>
      <p:sp>
        <p:nvSpPr>
          <p:cNvPr id="7" name="Left Arrow 6"/>
          <p:cNvSpPr/>
          <p:nvPr/>
        </p:nvSpPr>
        <p:spPr>
          <a:xfrm>
            <a:off x="4485503" y="3391930"/>
            <a:ext cx="605481" cy="4413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1FB0CAC6-631E-4B98-A91F-29941A36F646}" type="datetime1">
              <a:rPr lang="en-US" smtClean="0"/>
              <a:t>2/3/2017</a:t>
            </a:fld>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22</a:t>
            </a:fld>
            <a:endParaRPr lang="en-US" dirty="0"/>
          </a:p>
        </p:txBody>
      </p:sp>
    </p:spTree>
    <p:extLst>
      <p:ext uri="{BB962C8B-B14F-4D97-AF65-F5344CB8AC3E}">
        <p14:creationId xmlns:p14="http://schemas.microsoft.com/office/powerpoint/2010/main" val="27112765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896161"/>
          </a:xfrm>
        </p:spPr>
        <p:txBody>
          <a:bodyPr>
            <a:normAutofit fontScale="90000"/>
          </a:bodyPr>
          <a:lstStyle/>
          <a:p>
            <a:pPr algn="ctr"/>
            <a:r>
              <a:rPr lang="en-US" sz="3200" b="1" dirty="0" smtClean="0"/>
              <a:t>Some SRS officials and SRS contractors are pushing to import gas-cooled reactor spent fuel from Germany for reprocessing. This commercial spent fuel, made from 900,000 graphite used in two reactors closed 25 years ago and stored in 507 casks at 2 sites in Germany, would increase waste-management problems.  Contractors are eyeing a deal worth $100s of millions. EA stalled.</a:t>
            </a:r>
            <a:endParaRPr lang="en-US" sz="3200" b="1"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22744" y="2594918"/>
            <a:ext cx="4338084" cy="3407513"/>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594918"/>
            <a:ext cx="5181600" cy="3577282"/>
          </a:xfrm>
        </p:spPr>
      </p:pic>
      <p:sp>
        <p:nvSpPr>
          <p:cNvPr id="3" name="Date Placeholder 2"/>
          <p:cNvSpPr>
            <a:spLocks noGrp="1"/>
          </p:cNvSpPr>
          <p:nvPr>
            <p:ph type="dt" sz="half" idx="10"/>
          </p:nvPr>
        </p:nvSpPr>
        <p:spPr/>
        <p:txBody>
          <a:bodyPr/>
          <a:lstStyle/>
          <a:p>
            <a:fld id="{D1F57941-8698-4AFD-9EC4-2E3C72C32B8D}" type="datetime1">
              <a:rPr lang="en-US" smtClean="0"/>
              <a:t>2/3/2017</a:t>
            </a:fld>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23</a:t>
            </a:fld>
            <a:endParaRPr lang="en-US" dirty="0"/>
          </a:p>
        </p:txBody>
      </p:sp>
    </p:spTree>
    <p:extLst>
      <p:ext uri="{BB962C8B-B14F-4D97-AF65-F5344CB8AC3E}">
        <p14:creationId xmlns:p14="http://schemas.microsoft.com/office/powerpoint/2010/main" val="2429503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UK-flagged ships used to transport nuclear waste and plutonium to SRS, via naval port in Charleston, SC</a:t>
            </a:r>
            <a:endParaRPr lang="en-US" sz="3600" b="1"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543968"/>
            <a:ext cx="5181600" cy="3100863"/>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8"/>
            <a:ext cx="5181600" cy="3100864"/>
          </a:xfrm>
        </p:spPr>
      </p:pic>
      <p:sp>
        <p:nvSpPr>
          <p:cNvPr id="5" name="Date Placeholder 4"/>
          <p:cNvSpPr>
            <a:spLocks noGrp="1"/>
          </p:cNvSpPr>
          <p:nvPr>
            <p:ph type="dt" sz="half" idx="10"/>
          </p:nvPr>
        </p:nvSpPr>
        <p:spPr/>
        <p:txBody>
          <a:bodyPr/>
          <a:lstStyle/>
          <a:p>
            <a:fld id="{A3DB9511-9E29-433A-8208-A4BD2175CAB7}" type="datetime1">
              <a:rPr lang="en-US" smtClean="0"/>
              <a:t>2/3/2017</a:t>
            </a:fld>
            <a:endParaRPr lang="en-US" dirty="0"/>
          </a:p>
        </p:txBody>
      </p:sp>
      <p:sp>
        <p:nvSpPr>
          <p:cNvPr id="6" name="Slide Number Placeholder 5"/>
          <p:cNvSpPr>
            <a:spLocks noGrp="1"/>
          </p:cNvSpPr>
          <p:nvPr>
            <p:ph type="sldNum" sz="quarter" idx="12"/>
          </p:nvPr>
        </p:nvSpPr>
        <p:spPr/>
        <p:txBody>
          <a:bodyPr/>
          <a:lstStyle/>
          <a:p>
            <a:fld id="{99725A60-C952-420C-9755-8F4FE270BB92}" type="slidenum">
              <a:rPr lang="en-US" smtClean="0"/>
              <a:t>24</a:t>
            </a:fld>
            <a:endParaRPr lang="en-US" dirty="0"/>
          </a:p>
        </p:txBody>
      </p:sp>
    </p:spTree>
    <p:extLst>
      <p:ext uri="{BB962C8B-B14F-4D97-AF65-F5344CB8AC3E}">
        <p14:creationId xmlns:p14="http://schemas.microsoft.com/office/powerpoint/2010/main" val="1332901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89983"/>
          </a:xfrm>
        </p:spPr>
        <p:txBody>
          <a:bodyPr>
            <a:normAutofit fontScale="90000"/>
          </a:bodyPr>
          <a:lstStyle/>
          <a:p>
            <a:pPr algn="ctr"/>
            <a:r>
              <a:rPr lang="en-US" sz="3200" b="1" dirty="0" smtClean="0"/>
              <a:t>The SRS Citizens Advisory Board (SRS CAB), a duly embodied federal panel on SRS clean-up, has opposed “consolidated interim storage” of commercial spent fuel at SRS as it may never leave and some would use it to advocate for reprocessing (plutonium removal, with many hard-to-manage waste streams). </a:t>
            </a:r>
            <a:endParaRPr lang="en-US" sz="3200" b="1" dirty="0"/>
          </a:p>
        </p:txBody>
      </p:sp>
      <p:pic>
        <p:nvPicPr>
          <p:cNvPr id="5" name="Content Placeholder 4"/>
          <p:cNvPicPr>
            <a:picLocks noGrp="1" noChangeAspect="1"/>
          </p:cNvPicPr>
          <p:nvPr>
            <p:ph sz="half" idx="1"/>
          </p:nvPr>
        </p:nvPicPr>
        <p:blipFill>
          <a:blip r:embed="rId3"/>
          <a:stretch>
            <a:fillRect/>
          </a:stretch>
        </p:blipFill>
        <p:spPr>
          <a:xfrm>
            <a:off x="1849664" y="2774091"/>
            <a:ext cx="3269881" cy="3065700"/>
          </a:xfrm>
          <a:prstGeom prst="rect">
            <a:avLst/>
          </a:prstGeom>
        </p:spPr>
      </p:pic>
      <p:pic>
        <p:nvPicPr>
          <p:cNvPr id="6"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67450" y="2774091"/>
            <a:ext cx="4991100" cy="3577282"/>
          </a:xfrm>
        </p:spPr>
      </p:pic>
      <p:sp>
        <p:nvSpPr>
          <p:cNvPr id="3" name="Date Placeholder 2"/>
          <p:cNvSpPr>
            <a:spLocks noGrp="1"/>
          </p:cNvSpPr>
          <p:nvPr>
            <p:ph type="dt" sz="half" idx="10"/>
          </p:nvPr>
        </p:nvSpPr>
        <p:spPr/>
        <p:txBody>
          <a:bodyPr/>
          <a:lstStyle/>
          <a:p>
            <a:fld id="{2C0674EE-FEEC-4A6A-8094-23284DF8B056}" type="datetime1">
              <a:rPr lang="en-US" smtClean="0"/>
              <a:t>2/3/2017</a:t>
            </a:fld>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25</a:t>
            </a:fld>
            <a:endParaRPr lang="en-US" dirty="0"/>
          </a:p>
        </p:txBody>
      </p:sp>
    </p:spTree>
    <p:extLst>
      <p:ext uri="{BB962C8B-B14F-4D97-AF65-F5344CB8AC3E}">
        <p14:creationId xmlns:p14="http://schemas.microsoft.com/office/powerpoint/2010/main" val="7501040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SRS process and packages all tritium for all US nuclear weapons, meaning SRS is still “The Bomb Plant”</a:t>
            </a:r>
            <a:endParaRPr lang="en-US" sz="3600" b="1"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313140"/>
            <a:ext cx="5181600" cy="3376308"/>
          </a:xfrm>
        </p:spPr>
      </p:pic>
      <p:sp>
        <p:nvSpPr>
          <p:cNvPr id="5" name="Date Placeholder 4"/>
          <p:cNvSpPr>
            <a:spLocks noGrp="1"/>
          </p:cNvSpPr>
          <p:nvPr>
            <p:ph type="dt" sz="half" idx="10"/>
          </p:nvPr>
        </p:nvSpPr>
        <p:spPr/>
        <p:txBody>
          <a:bodyPr/>
          <a:lstStyle/>
          <a:p>
            <a:fld id="{A3DB9511-9E29-433A-8208-A4BD2175CAB7}" type="datetime1">
              <a:rPr lang="en-US" smtClean="0"/>
              <a:t>2/3/2017</a:t>
            </a:fld>
            <a:endParaRPr lang="en-US" dirty="0"/>
          </a:p>
        </p:txBody>
      </p:sp>
      <p:sp>
        <p:nvSpPr>
          <p:cNvPr id="6" name="Slide Number Placeholder 5"/>
          <p:cNvSpPr>
            <a:spLocks noGrp="1"/>
          </p:cNvSpPr>
          <p:nvPr>
            <p:ph type="sldNum" sz="quarter" idx="12"/>
          </p:nvPr>
        </p:nvSpPr>
        <p:spPr/>
        <p:txBody>
          <a:bodyPr/>
          <a:lstStyle/>
          <a:p>
            <a:fld id="{99725A60-C952-420C-9755-8F4FE270BB92}" type="slidenum">
              <a:rPr lang="en-US" smtClean="0"/>
              <a:t>26</a:t>
            </a:fld>
            <a:endParaRPr lang="en-US" dirty="0"/>
          </a:p>
        </p:txBody>
      </p:sp>
    </p:spTree>
    <p:extLst>
      <p:ext uri="{BB962C8B-B14F-4D97-AF65-F5344CB8AC3E}">
        <p14:creationId xmlns:p14="http://schemas.microsoft.com/office/powerpoint/2010/main" val="3590464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Canister of tritium gas inserted into nuclear warhead</a:t>
            </a:r>
            <a:endParaRPr lang="en-US" sz="3600"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9274" y="1825625"/>
            <a:ext cx="5533451" cy="4351338"/>
          </a:xfrm>
        </p:spPr>
      </p:pic>
      <p:sp>
        <p:nvSpPr>
          <p:cNvPr id="4" name="Date Placeholder 3"/>
          <p:cNvSpPr>
            <a:spLocks noGrp="1"/>
          </p:cNvSpPr>
          <p:nvPr>
            <p:ph type="dt" sz="half" idx="10"/>
          </p:nvPr>
        </p:nvSpPr>
        <p:spPr/>
        <p:txBody>
          <a:bodyPr/>
          <a:lstStyle/>
          <a:p>
            <a:fld id="{F752E3EB-6AC2-4B08-9839-37E0E575AF1B}"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27</a:t>
            </a:fld>
            <a:endParaRPr lang="en-US" dirty="0"/>
          </a:p>
        </p:txBody>
      </p:sp>
    </p:spTree>
    <p:extLst>
      <p:ext uri="{BB962C8B-B14F-4D97-AF65-F5344CB8AC3E}">
        <p14:creationId xmlns:p14="http://schemas.microsoft.com/office/powerpoint/2010/main" val="955848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6638" y="500449"/>
            <a:ext cx="7933037" cy="6691640"/>
          </a:xfrm>
          <a:prstGeom prst="rect">
            <a:avLst/>
          </a:prstGeom>
        </p:spPr>
        <p:txBody>
          <a:bodyPr wrap="square">
            <a:spAutoFit/>
          </a:bodyPr>
          <a:lstStyle/>
          <a:p>
            <a:pPr>
              <a:lnSpc>
                <a:spcPct val="107000"/>
              </a:lnSpc>
            </a:pPr>
            <a:r>
              <a:rPr lang="en-US" sz="2200" b="1" u="sng" dirty="0" smtClean="0">
                <a:latin typeface="Calibri" panose="020F0502020204030204" pitchFamily="34" charset="0"/>
                <a:ea typeface="Calibri" panose="020F0502020204030204" pitchFamily="34" charset="0"/>
                <a:cs typeface="Times New Roman" panose="02020603050405020304" pitchFamily="18" charset="0"/>
              </a:rPr>
              <a:t>Conclusions</a:t>
            </a:r>
            <a:endParaRPr lang="en-US" sz="2200"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22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200" b="1" dirty="0" smtClean="0">
                <a:latin typeface="Calibri" panose="020F0502020204030204" pitchFamily="34" charset="0"/>
                <a:ea typeface="Calibri" panose="020F0502020204030204" pitchFamily="34" charset="0"/>
                <a:cs typeface="Times New Roman" panose="02020603050405020304" pitchFamily="18" charset="0"/>
              </a:rPr>
              <a:t>Congress </a:t>
            </a:r>
            <a:r>
              <a:rPr lang="en-US" sz="2200" b="1" dirty="0">
                <a:latin typeface="Calibri" panose="020F0502020204030204" pitchFamily="34" charset="0"/>
                <a:ea typeface="Calibri" panose="020F0502020204030204" pitchFamily="34" charset="0"/>
                <a:cs typeface="Times New Roman" panose="02020603050405020304" pitchFamily="18" charset="0"/>
              </a:rPr>
              <a:t>- fully fund clean-up activities to reduce environmental threat;</a:t>
            </a:r>
          </a:p>
          <a:p>
            <a:pPr>
              <a:lnSpc>
                <a:spcPct val="107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200" b="1" dirty="0">
                <a:latin typeface="Calibri" panose="020F0502020204030204" pitchFamily="34" charset="0"/>
                <a:ea typeface="Calibri" panose="020F0502020204030204" pitchFamily="34" charset="0"/>
                <a:cs typeface="Times New Roman" panose="02020603050405020304" pitchFamily="18" charset="0"/>
              </a:rPr>
              <a:t>Halt reprocessing of nuclear materials and dumping more waste into aging tanks;</a:t>
            </a:r>
          </a:p>
          <a:p>
            <a:pPr>
              <a:lnSpc>
                <a:spcPct val="107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200" b="1" dirty="0">
                <a:latin typeface="Calibri" panose="020F0502020204030204" pitchFamily="34" charset="0"/>
                <a:ea typeface="Calibri" panose="020F0502020204030204" pitchFamily="34" charset="0"/>
                <a:cs typeface="Times New Roman" panose="02020603050405020304" pitchFamily="18" charset="0"/>
              </a:rPr>
              <a:t>No import of foreign nuclear waste;</a:t>
            </a:r>
          </a:p>
          <a:p>
            <a:pPr>
              <a:lnSpc>
                <a:spcPct val="107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200" b="1" dirty="0">
                <a:latin typeface="Calibri" panose="020F0502020204030204" pitchFamily="34" charset="0"/>
                <a:ea typeface="Calibri" panose="020F0502020204030204" pitchFamily="34" charset="0"/>
                <a:cs typeface="Times New Roman" panose="02020603050405020304" pitchFamily="18" charset="0"/>
              </a:rPr>
              <a:t>Halt pursuit of unsustainable plutonium fuel (MOX) project;</a:t>
            </a:r>
          </a:p>
          <a:p>
            <a:pPr>
              <a:lnSpc>
                <a:spcPct val="107000"/>
              </a:lnSpc>
            </a:pPr>
            <a:endParaRPr lang="en-US" sz="2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200" b="1" dirty="0">
                <a:latin typeface="Calibri" panose="020F0502020204030204" pitchFamily="34" charset="0"/>
                <a:ea typeface="Calibri" panose="020F0502020204030204" pitchFamily="34" charset="0"/>
                <a:cs typeface="Times New Roman" panose="02020603050405020304" pitchFamily="18" charset="0"/>
              </a:rPr>
              <a:t>Curtain nuclear weapons </a:t>
            </a:r>
            <a:r>
              <a:rPr lang="en-US" sz="2200" b="1" dirty="0" smtClean="0">
                <a:latin typeface="Calibri" panose="020F0502020204030204" pitchFamily="34" charset="0"/>
                <a:ea typeface="Calibri" panose="020F0502020204030204" pitchFamily="34" charset="0"/>
                <a:cs typeface="Times New Roman" panose="02020603050405020304" pitchFamily="18" charset="0"/>
              </a:rPr>
              <a:t>mission - tritium - at </a:t>
            </a:r>
            <a:r>
              <a:rPr lang="en-US" sz="2200" b="1" dirty="0">
                <a:latin typeface="Calibri" panose="020F0502020204030204" pitchFamily="34" charset="0"/>
                <a:ea typeface="Calibri" panose="020F0502020204030204" pitchFamily="34" charset="0"/>
                <a:cs typeface="Times New Roman" panose="02020603050405020304" pitchFamily="18" charset="0"/>
              </a:rPr>
              <a:t>the site;</a:t>
            </a:r>
          </a:p>
          <a:p>
            <a:pPr>
              <a:lnSpc>
                <a:spcPct val="107000"/>
              </a:lnSpc>
            </a:pPr>
            <a:endParaRPr lang="en-US" sz="2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200" b="1" dirty="0" smtClean="0">
                <a:latin typeface="Calibri" panose="020F0502020204030204" pitchFamily="34" charset="0"/>
                <a:ea typeface="Calibri" panose="020F0502020204030204" pitchFamily="34" charset="0"/>
                <a:cs typeface="Times New Roman" panose="02020603050405020304" pitchFamily="18" charset="0"/>
              </a:rPr>
              <a:t>Pursue </a:t>
            </a:r>
            <a:r>
              <a:rPr lang="en-US" sz="2200" b="1" dirty="0">
                <a:latin typeface="Calibri" panose="020F0502020204030204" pitchFamily="34" charset="0"/>
                <a:ea typeface="Calibri" panose="020F0502020204030204" pitchFamily="34" charset="0"/>
                <a:cs typeface="Times New Roman" panose="02020603050405020304" pitchFamily="18" charset="0"/>
              </a:rPr>
              <a:t>clean missions for future of the </a:t>
            </a:r>
            <a:r>
              <a:rPr lang="en-US" sz="2200" b="1" dirty="0" smtClean="0">
                <a:latin typeface="Calibri" panose="020F0502020204030204" pitchFamily="34" charset="0"/>
                <a:ea typeface="Calibri" panose="020F0502020204030204" pitchFamily="34" charset="0"/>
                <a:cs typeface="Times New Roman" panose="02020603050405020304" pitchFamily="18" charset="0"/>
              </a:rPr>
              <a:t>site;</a:t>
            </a:r>
          </a:p>
          <a:p>
            <a:pPr>
              <a:lnSpc>
                <a:spcPct val="107000"/>
              </a:lnSpc>
            </a:pPr>
            <a:endParaRPr lang="en-US" sz="2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200" b="1" dirty="0" smtClean="0">
                <a:latin typeface="Calibri" panose="020F0502020204030204" pitchFamily="34" charset="0"/>
                <a:ea typeface="Calibri" panose="020F0502020204030204" pitchFamily="34" charset="0"/>
                <a:cs typeface="Times New Roman" panose="02020603050405020304" pitchFamily="18" charset="0"/>
              </a:rPr>
              <a:t>Who will carry on as SRS watchdog???</a:t>
            </a:r>
            <a:endParaRPr lang="en-US" sz="2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Date Placeholder 2"/>
          <p:cNvSpPr>
            <a:spLocks noGrp="1"/>
          </p:cNvSpPr>
          <p:nvPr>
            <p:ph type="dt" sz="half" idx="10"/>
          </p:nvPr>
        </p:nvSpPr>
        <p:spPr/>
        <p:txBody>
          <a:bodyPr/>
          <a:lstStyle/>
          <a:p>
            <a:fld id="{86512E54-2A4C-4FBA-B454-8D1A64C84DAE}" type="datetime1">
              <a:rPr lang="en-US" smtClean="0"/>
              <a:t>2/3/2017</a:t>
            </a:fld>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28</a:t>
            </a:fld>
            <a:endParaRPr lang="en-US" dirty="0"/>
          </a:p>
        </p:txBody>
      </p:sp>
    </p:spTree>
    <p:extLst>
      <p:ext uri="{BB962C8B-B14F-4D97-AF65-F5344CB8AC3E}">
        <p14:creationId xmlns:p14="http://schemas.microsoft.com/office/powerpoint/2010/main" val="21487494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390" y="339811"/>
            <a:ext cx="9792730" cy="6810198"/>
          </a:xfrm>
          <a:prstGeom prst="rect">
            <a:avLst/>
          </a:prstGeom>
        </p:spPr>
        <p:txBody>
          <a:bodyPr wrap="square">
            <a:spAutoFit/>
          </a:bodyPr>
          <a:lstStyle/>
          <a:p>
            <a:pPr>
              <a:lnSpc>
                <a:spcPct val="107000"/>
              </a:lnSpc>
            </a:pPr>
            <a:r>
              <a:rPr lang="en-US" sz="3600" b="1" u="sng" dirty="0">
                <a:latin typeface="Calibri" panose="020F0502020204030204" pitchFamily="34" charset="0"/>
                <a:ea typeface="Calibri" panose="020F0502020204030204" pitchFamily="34" charset="0"/>
                <a:cs typeface="Times New Roman" panose="02020603050405020304" pitchFamily="18" charset="0"/>
              </a:rPr>
              <a:t>Action Request</a:t>
            </a:r>
            <a:endParaRPr lang="en-US" sz="3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36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800" dirty="0" smtClean="0">
                <a:latin typeface="Calibri" panose="020F0502020204030204" pitchFamily="34" charset="0"/>
                <a:ea typeface="Calibri" panose="020F0502020204030204" pitchFamily="34" charset="0"/>
                <a:cs typeface="Times New Roman" panose="02020603050405020304" pitchFamily="18" charset="0"/>
              </a:rPr>
              <a:t>Sign letter to Gov. McMaster &amp; Contact </a:t>
            </a:r>
            <a:r>
              <a:rPr lang="en-US" sz="2800" dirty="0">
                <a:latin typeface="Calibri" panose="020F0502020204030204" pitchFamily="34" charset="0"/>
                <a:ea typeface="Calibri" panose="020F0502020204030204" pitchFamily="34" charset="0"/>
                <a:cs typeface="Times New Roman" panose="02020603050405020304" pitchFamily="18" charset="0"/>
              </a:rPr>
              <a:t>SRS site manager, </a:t>
            </a:r>
            <a:r>
              <a:rPr lang="en-US" sz="2800" u="sng" dirty="0">
                <a:latin typeface="Calibri" panose="020F0502020204030204" pitchFamily="34" charset="0"/>
                <a:ea typeface="Calibri" panose="020F0502020204030204" pitchFamily="34" charset="0"/>
                <a:cs typeface="Times New Roman" panose="02020603050405020304" pitchFamily="18" charset="0"/>
              </a:rPr>
              <a:t>M</a:t>
            </a:r>
            <a:r>
              <a:rPr lang="en-US" sz="2800" u="sng" dirty="0" smtClean="0">
                <a:latin typeface="Calibri" panose="020F0502020204030204" pitchFamily="34" charset="0"/>
                <a:ea typeface="Calibri" panose="020F0502020204030204" pitchFamily="34" charset="0"/>
                <a:cs typeface="Times New Roman" panose="02020603050405020304" pitchFamily="18" charset="0"/>
              </a:rPr>
              <a:t>r</a:t>
            </a:r>
            <a:r>
              <a:rPr lang="en-US" sz="2800" u="sng" dirty="0">
                <a:latin typeface="Calibri" panose="020F0502020204030204" pitchFamily="34" charset="0"/>
                <a:ea typeface="Calibri" panose="020F0502020204030204" pitchFamily="34" charset="0"/>
                <a:cs typeface="Times New Roman" panose="02020603050405020304" pitchFamily="18" charset="0"/>
              </a:rPr>
              <a:t>. </a:t>
            </a:r>
            <a:r>
              <a:rPr lang="en-US" sz="2800" u="sng" dirty="0" smtClean="0">
                <a:latin typeface="Calibri" panose="020F0502020204030204" pitchFamily="34" charset="0"/>
                <a:ea typeface="Calibri" panose="020F0502020204030204" pitchFamily="34" charset="0"/>
                <a:cs typeface="Times New Roman" panose="02020603050405020304" pitchFamily="18" charset="0"/>
              </a:rPr>
              <a:t>Jack </a:t>
            </a:r>
            <a:r>
              <a:rPr lang="en-US" sz="2800" u="sng" dirty="0">
                <a:latin typeface="Calibri" panose="020F0502020204030204" pitchFamily="34" charset="0"/>
                <a:ea typeface="Calibri" panose="020F0502020204030204" pitchFamily="34" charset="0"/>
                <a:cs typeface="Times New Roman" panose="02020603050405020304" pitchFamily="18" charset="0"/>
              </a:rPr>
              <a:t>C</a:t>
            </a:r>
            <a:r>
              <a:rPr lang="en-US" sz="2800" u="sng" dirty="0" smtClean="0">
                <a:latin typeface="Calibri" panose="020F0502020204030204" pitchFamily="34" charset="0"/>
                <a:ea typeface="Calibri" panose="020F0502020204030204" pitchFamily="34" charset="0"/>
                <a:cs typeface="Times New Roman" panose="02020603050405020304" pitchFamily="18" charset="0"/>
              </a:rPr>
              <a:t>raig</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and tell him that you are opposed to import of commercial spent fuel from Germany </a:t>
            </a:r>
            <a:r>
              <a:rPr lang="en-US" sz="2800" dirty="0" smtClean="0">
                <a:latin typeface="Calibri" panose="020F0502020204030204" pitchFamily="34" charset="0"/>
                <a:ea typeface="Calibri" panose="020F0502020204030204" pitchFamily="34" charset="0"/>
                <a:cs typeface="Times New Roman" panose="02020603050405020304" pitchFamily="18" charset="0"/>
              </a:rPr>
              <a:t>and liquid high-level nuclear waste from Canada. Tell him that </a:t>
            </a:r>
            <a:r>
              <a:rPr lang="en-US" sz="2800" dirty="0">
                <a:latin typeface="Calibri" panose="020F0502020204030204" pitchFamily="34" charset="0"/>
                <a:ea typeface="Calibri" panose="020F0502020204030204" pitchFamily="34" charset="0"/>
                <a:cs typeface="Times New Roman" panose="02020603050405020304" pitchFamily="18" charset="0"/>
              </a:rPr>
              <a:t>you do not want </a:t>
            </a:r>
            <a:r>
              <a:rPr lang="en-US" sz="2800" dirty="0" smtClean="0">
                <a:latin typeface="Calibri" panose="020F0502020204030204" pitchFamily="34" charset="0"/>
                <a:ea typeface="Calibri" panose="020F0502020204030204" pitchFamily="34" charset="0"/>
                <a:cs typeface="Times New Roman" panose="02020603050405020304" pitchFamily="18" charset="0"/>
              </a:rPr>
              <a:t>foreign </a:t>
            </a:r>
            <a:r>
              <a:rPr lang="en-US" sz="2800" dirty="0">
                <a:latin typeface="Calibri" panose="020F0502020204030204" pitchFamily="34" charset="0"/>
                <a:ea typeface="Calibri" panose="020F0502020204030204" pitchFamily="34" charset="0"/>
                <a:cs typeface="Times New Roman" panose="02020603050405020304" pitchFamily="18" charset="0"/>
              </a:rPr>
              <a:t>nuclear waste to be imported to </a:t>
            </a:r>
            <a:r>
              <a:rPr lang="en-US" sz="2800" dirty="0" smtClean="0">
                <a:latin typeface="Calibri" panose="020F0502020204030204" pitchFamily="34" charset="0"/>
                <a:ea typeface="Calibri" panose="020F0502020204030204" pitchFamily="34" charset="0"/>
                <a:cs typeface="Times New Roman" panose="02020603050405020304" pitchFamily="18" charset="0"/>
              </a:rPr>
              <a:t>SRS as it complicates and delays the urgent clean-up of the site.  No dumping-for-profit by DOE and its clients.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800"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Jack.Craig@srs.gov</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800" dirty="0" smtClean="0">
                <a:latin typeface="Calibri" panose="020F0502020204030204" pitchFamily="34" charset="0"/>
                <a:ea typeface="Calibri" panose="020F0502020204030204" pitchFamily="34" charset="0"/>
                <a:cs typeface="Times New Roman" panose="02020603050405020304" pitchFamily="18" charset="0"/>
              </a:rPr>
              <a:t>Cc:  Maxcine </a:t>
            </a:r>
            <a:r>
              <a:rPr lang="en-US" sz="2800" dirty="0">
                <a:latin typeface="Calibri" panose="020F0502020204030204" pitchFamily="34" charset="0"/>
                <a:ea typeface="Calibri" panose="020F0502020204030204" pitchFamily="34" charset="0"/>
                <a:cs typeface="Times New Roman" panose="02020603050405020304" pitchFamily="18" charset="0"/>
              </a:rPr>
              <a:t>Maxted, Spent Nuclear Fuel Program Manager: </a:t>
            </a:r>
            <a:r>
              <a:rPr lang="en-US" sz="2800" dirty="0" smtClean="0">
                <a:latin typeface="Calibri" panose="020F0502020204030204" pitchFamily="34" charset="0"/>
                <a:ea typeface="Calibri" panose="020F0502020204030204" pitchFamily="34" charset="0"/>
                <a:cs typeface="Times New Roman" panose="02020603050405020304" pitchFamily="18" charset="0"/>
                <a:hlinkClick r:id="rId4"/>
              </a:rPr>
              <a:t>maxcine.maxted@srs.gov</a:t>
            </a: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Date Placeholder 2"/>
          <p:cNvSpPr>
            <a:spLocks noGrp="1"/>
          </p:cNvSpPr>
          <p:nvPr>
            <p:ph type="dt" sz="half" idx="10"/>
          </p:nvPr>
        </p:nvSpPr>
        <p:spPr/>
        <p:txBody>
          <a:bodyPr/>
          <a:lstStyle/>
          <a:p>
            <a:fld id="{26A37869-910B-4DFA-B084-99D0E691D7EC}" type="datetime1">
              <a:rPr lang="en-US" smtClean="0"/>
              <a:t>2/3/2017</a:t>
            </a:fld>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29</a:t>
            </a:fld>
            <a:endParaRPr lang="en-US" dirty="0"/>
          </a:p>
        </p:txBody>
      </p:sp>
    </p:spTree>
    <p:extLst>
      <p:ext uri="{BB962C8B-B14F-4D97-AF65-F5344CB8AC3E}">
        <p14:creationId xmlns:p14="http://schemas.microsoft.com/office/powerpoint/2010/main" val="1304074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major DOE weapons/waste sites in 9 states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8073" y="1825625"/>
            <a:ext cx="7980217" cy="4351338"/>
          </a:xfrm>
        </p:spPr>
      </p:pic>
      <p:sp>
        <p:nvSpPr>
          <p:cNvPr id="4" name="Date Placeholder 3"/>
          <p:cNvSpPr>
            <a:spLocks noGrp="1"/>
          </p:cNvSpPr>
          <p:nvPr>
            <p:ph type="dt" sz="half" idx="10"/>
          </p:nvPr>
        </p:nvSpPr>
        <p:spPr/>
        <p:txBody>
          <a:bodyPr/>
          <a:lstStyle/>
          <a:p>
            <a:fld id="{F752E3EB-6AC2-4B08-9839-37E0E575AF1B}"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3</a:t>
            </a:fld>
            <a:endParaRPr lang="en-US" dirty="0"/>
          </a:p>
        </p:txBody>
      </p:sp>
    </p:spTree>
    <p:extLst>
      <p:ext uri="{BB962C8B-B14F-4D97-AF65-F5344CB8AC3E}">
        <p14:creationId xmlns:p14="http://schemas.microsoft.com/office/powerpoint/2010/main" val="2873738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884904"/>
            <a:ext cx="10515600" cy="5185762"/>
          </a:xfrm>
        </p:spPr>
        <p:txBody>
          <a:bodyPr>
            <a:noAutofit/>
          </a:bodyPr>
          <a:lstStyle/>
          <a:p>
            <a:pPr marL="0" indent="0" algn="ctr">
              <a:buNone/>
            </a:pPr>
            <a:r>
              <a:rPr lang="en-US" sz="2400" b="1" dirty="0"/>
              <a:t>Tom </a:t>
            </a:r>
            <a:r>
              <a:rPr lang="en-US" sz="2400" b="1" dirty="0" smtClean="0"/>
              <a:t>Clements</a:t>
            </a:r>
          </a:p>
          <a:p>
            <a:pPr marL="0" indent="0" algn="ctr">
              <a:buNone/>
            </a:pPr>
            <a:r>
              <a:rPr lang="en-US" sz="2400" b="1" dirty="0" smtClean="0"/>
              <a:t>Director</a:t>
            </a:r>
            <a:r>
              <a:rPr lang="en-US" sz="2400" b="1" dirty="0"/>
              <a:t>, Savannah River Site </a:t>
            </a:r>
            <a:r>
              <a:rPr lang="en-US" sz="2400" b="1" dirty="0" smtClean="0"/>
              <a:t>Watch</a:t>
            </a:r>
          </a:p>
          <a:p>
            <a:pPr marL="0" indent="0" algn="ctr">
              <a:buNone/>
            </a:pPr>
            <a:r>
              <a:rPr lang="en-US" sz="2400" b="1" dirty="0" smtClean="0"/>
              <a:t>1112 Florence Street</a:t>
            </a:r>
            <a:endParaRPr lang="en-US" sz="2400" b="1" dirty="0"/>
          </a:p>
          <a:p>
            <a:pPr marL="0" indent="0" algn="ctr">
              <a:buNone/>
            </a:pPr>
            <a:r>
              <a:rPr lang="en-US" sz="2400" b="1" dirty="0" smtClean="0"/>
              <a:t>Columbia</a:t>
            </a:r>
            <a:r>
              <a:rPr lang="en-US" sz="2400" b="1" dirty="0"/>
              <a:t>, </a:t>
            </a:r>
            <a:r>
              <a:rPr lang="en-US" sz="2400" b="1" dirty="0" smtClean="0"/>
              <a:t>SC 29201</a:t>
            </a:r>
          </a:p>
          <a:p>
            <a:pPr marL="0" indent="0" algn="ctr">
              <a:buNone/>
            </a:pPr>
            <a:r>
              <a:rPr lang="en-US" sz="2400" b="1" dirty="0" smtClean="0"/>
              <a:t>cell 803-240-7268</a:t>
            </a:r>
            <a:r>
              <a:rPr lang="en-US" sz="2400" b="1" dirty="0"/>
              <a:t/>
            </a:r>
            <a:br>
              <a:rPr lang="en-US" sz="2400" b="1" dirty="0"/>
            </a:br>
            <a:r>
              <a:rPr lang="en-US" sz="2400" b="1" dirty="0"/>
              <a:t>tel. </a:t>
            </a:r>
            <a:r>
              <a:rPr lang="en-US" sz="2400" b="1" dirty="0" smtClean="0"/>
              <a:t>803-834-3084</a:t>
            </a:r>
          </a:p>
          <a:p>
            <a:pPr marL="0" indent="0" algn="ctr">
              <a:buNone/>
            </a:pPr>
            <a:r>
              <a:rPr lang="en-US" sz="2400" b="1" u="sng" dirty="0" smtClean="0">
                <a:hlinkClick r:id="rId2"/>
              </a:rPr>
              <a:t>srswatch@gmail.com</a:t>
            </a:r>
            <a:r>
              <a:rPr lang="en-US" sz="2400" b="1" dirty="0"/>
              <a:t/>
            </a:r>
            <a:br>
              <a:rPr lang="en-US" sz="2400" b="1" dirty="0"/>
            </a:br>
            <a:r>
              <a:rPr lang="en-US" sz="2400" b="1" dirty="0" smtClean="0">
                <a:hlinkClick r:id="rId3"/>
              </a:rPr>
              <a:t>www.srswatch.org</a:t>
            </a:r>
            <a:endParaRPr lang="en-US" sz="2400" b="1" dirty="0"/>
          </a:p>
          <a:p>
            <a:pPr marL="0" indent="0" algn="ctr">
              <a:buNone/>
            </a:pPr>
            <a:r>
              <a:rPr lang="en-US" sz="2400" b="1" dirty="0" smtClean="0">
                <a:hlinkClick r:id="rId4"/>
              </a:rPr>
              <a:t>https</a:t>
            </a:r>
            <a:r>
              <a:rPr lang="en-US" sz="2400" b="1" dirty="0">
                <a:hlinkClick r:id="rId4"/>
              </a:rPr>
              <a:t>://</a:t>
            </a:r>
            <a:r>
              <a:rPr lang="en-US" sz="2400" b="1" dirty="0" smtClean="0">
                <a:hlinkClick r:id="rId4"/>
              </a:rPr>
              <a:t>www.facebook.com/SavannahRiverSiteWatch</a:t>
            </a:r>
            <a:endParaRPr lang="en-US" sz="2400" b="1" dirty="0" smtClean="0"/>
          </a:p>
          <a:p>
            <a:pPr marL="0" indent="0" algn="ctr">
              <a:buNone/>
            </a:pPr>
            <a:endParaRPr lang="en-US" sz="2400" b="1" dirty="0"/>
          </a:p>
          <a:p>
            <a:pPr marL="0" indent="0" algn="ctr">
              <a:buNone/>
            </a:pPr>
            <a:r>
              <a:rPr lang="en-US" sz="2400" b="1" i="1" dirty="0" smtClean="0"/>
              <a:t>Who will carry on with the work of SRS Watch?</a:t>
            </a:r>
            <a:r>
              <a:rPr lang="en-US" sz="2400" b="1" dirty="0"/>
              <a:t/>
            </a:r>
            <a:br>
              <a:rPr lang="en-US" sz="2400" b="1" dirty="0"/>
            </a:br>
            <a:endParaRPr lang="en-US" sz="2400" dirty="0"/>
          </a:p>
        </p:txBody>
      </p:sp>
      <p:sp>
        <p:nvSpPr>
          <p:cNvPr id="4" name="Date Placeholder 3"/>
          <p:cNvSpPr>
            <a:spLocks noGrp="1"/>
          </p:cNvSpPr>
          <p:nvPr>
            <p:ph type="dt" sz="half" idx="10"/>
          </p:nvPr>
        </p:nvSpPr>
        <p:spPr/>
        <p:txBody>
          <a:bodyPr/>
          <a:lstStyle/>
          <a:p>
            <a:fld id="{F752E3EB-6AC2-4B08-9839-37E0E575AF1B}"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30</a:t>
            </a:fld>
            <a:endParaRPr lang="en-US" dirty="0"/>
          </a:p>
        </p:txBody>
      </p:sp>
    </p:spTree>
    <p:extLst>
      <p:ext uri="{BB962C8B-B14F-4D97-AF65-F5344CB8AC3E}">
        <p14:creationId xmlns:p14="http://schemas.microsoft.com/office/powerpoint/2010/main" val="1780886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3277" y="496111"/>
            <a:ext cx="7110919" cy="6225364"/>
          </a:xfrm>
        </p:spPr>
      </p:pic>
      <p:sp>
        <p:nvSpPr>
          <p:cNvPr id="4" name="Date Placeholder 3"/>
          <p:cNvSpPr>
            <a:spLocks noGrp="1"/>
          </p:cNvSpPr>
          <p:nvPr>
            <p:ph type="dt" sz="half" idx="10"/>
          </p:nvPr>
        </p:nvSpPr>
        <p:spPr/>
        <p:txBody>
          <a:bodyPr/>
          <a:lstStyle/>
          <a:p>
            <a:fld id="{F752E3EB-6AC2-4B08-9839-37E0E575AF1B}"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4</a:t>
            </a:fld>
            <a:endParaRPr lang="en-US" dirty="0"/>
          </a:p>
        </p:txBody>
      </p:sp>
    </p:spTree>
    <p:extLst>
      <p:ext uri="{BB962C8B-B14F-4D97-AF65-F5344CB8AC3E}">
        <p14:creationId xmlns:p14="http://schemas.microsoft.com/office/powerpoint/2010/main" val="1772236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Four new nuclear power reactors under construction near us – at VC Summer &amp; </a:t>
            </a:r>
            <a:r>
              <a:rPr lang="en-US" sz="3600" b="1" dirty="0" err="1" smtClean="0"/>
              <a:t>Vogtle</a:t>
            </a:r>
            <a:endParaRPr lang="en-US" sz="3600" b="1"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12" name="Content Placeholder 11"/>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317307" y="2505075"/>
            <a:ext cx="4892974" cy="3684588"/>
          </a:xfrm>
        </p:spPr>
      </p:pic>
      <p:sp>
        <p:nvSpPr>
          <p:cNvPr id="7" name="Date Placeholder 6"/>
          <p:cNvSpPr>
            <a:spLocks noGrp="1"/>
          </p:cNvSpPr>
          <p:nvPr>
            <p:ph type="dt" sz="half" idx="10"/>
          </p:nvPr>
        </p:nvSpPr>
        <p:spPr/>
        <p:txBody>
          <a:bodyPr/>
          <a:lstStyle/>
          <a:p>
            <a:fld id="{4EFF7A2B-3BDE-4E96-AE06-6A301E9DE83A}" type="datetime1">
              <a:rPr lang="en-US" smtClean="0"/>
              <a:t>2/3/2017</a:t>
            </a:fld>
            <a:endParaRPr lang="en-US" dirty="0"/>
          </a:p>
        </p:txBody>
      </p:sp>
      <p:sp>
        <p:nvSpPr>
          <p:cNvPr id="8" name="Slide Number Placeholder 7"/>
          <p:cNvSpPr>
            <a:spLocks noGrp="1"/>
          </p:cNvSpPr>
          <p:nvPr>
            <p:ph type="sldNum" sz="quarter" idx="12"/>
          </p:nvPr>
        </p:nvSpPr>
        <p:spPr/>
        <p:txBody>
          <a:bodyPr/>
          <a:lstStyle/>
          <a:p>
            <a:fld id="{99725A60-C952-420C-9755-8F4FE270BB92}" type="slidenum">
              <a:rPr lang="en-US" smtClean="0"/>
              <a:t>5</a:t>
            </a:fld>
            <a:endParaRPr lang="en-US" dirty="0"/>
          </a:p>
        </p:txBody>
      </p:sp>
      <p:pic>
        <p:nvPicPr>
          <p:cNvPr id="11"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9788" y="2581297"/>
            <a:ext cx="5157787" cy="3532143"/>
          </a:xfrm>
        </p:spPr>
      </p:pic>
    </p:spTree>
    <p:extLst>
      <p:ext uri="{BB962C8B-B14F-4D97-AF65-F5344CB8AC3E}">
        <p14:creationId xmlns:p14="http://schemas.microsoft.com/office/powerpoint/2010/main" val="7134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006600"/>
          </a:xfrm>
        </p:spPr>
        <p:txBody>
          <a:bodyPr>
            <a:normAutofit/>
          </a:bodyPr>
          <a:lstStyle/>
          <a:p>
            <a:pPr algn="ctr"/>
            <a:r>
              <a:rPr lang="en-US" sz="3200" b="1" dirty="0" smtClean="0"/>
              <a:t>SRS, 310-square miles in size, was founded in the early 1950s to produce plutonium and tritium for US nuclear weapons – in </a:t>
            </a:r>
            <a:br>
              <a:rPr lang="en-US" sz="3200" b="1" dirty="0" smtClean="0"/>
            </a:br>
            <a:r>
              <a:rPr lang="en-US" sz="3200" b="1" dirty="0" smtClean="0"/>
              <a:t>5 “defense” reactors</a:t>
            </a:r>
            <a:r>
              <a:rPr lang="en-US" sz="3200" dirty="0" smtClean="0"/>
              <a:t>; </a:t>
            </a:r>
            <a:r>
              <a:rPr lang="en-US" sz="3200" b="1" dirty="0" smtClean="0"/>
              <a:t>still employs 11,000</a:t>
            </a:r>
            <a:endParaRPr lang="en-US" sz="3200" b="1" dirty="0"/>
          </a:p>
        </p:txBody>
      </p:sp>
      <p:pic>
        <p:nvPicPr>
          <p:cNvPr id="5" name="Content Placeholder 4"/>
          <p:cNvPicPr>
            <a:picLocks noGrp="1"/>
          </p:cNvPicPr>
          <p:nvPr>
            <p:ph sz="half" idx="2"/>
          </p:nvPr>
        </p:nvPicPr>
        <p:blipFill>
          <a:blip r:embed="rId3" cstate="print"/>
          <a:srcRect/>
          <a:stretch>
            <a:fillRect/>
          </a:stretch>
        </p:blipFill>
        <p:spPr bwMode="auto">
          <a:xfrm>
            <a:off x="6682081" y="2466974"/>
            <a:ext cx="4161838" cy="3881438"/>
          </a:xfrm>
          <a:prstGeom prst="rect">
            <a:avLst/>
          </a:prstGeom>
          <a:noFill/>
          <a:ln w="9525">
            <a:noFill/>
            <a:miter lim="800000"/>
            <a:headEnd/>
            <a:tailEnd/>
          </a:ln>
        </p:spPr>
      </p:pic>
      <p:pic>
        <p:nvPicPr>
          <p:cNvPr id="8" name="Content Placeholder 4" descr="http://recyclingisland.com/kickstarter/img/things/srs.jpg"/>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447800" y="2466974"/>
            <a:ext cx="4286250" cy="3400425"/>
          </a:xfrm>
          <a:prstGeom prst="rect">
            <a:avLst/>
          </a:prstGeom>
          <a:noFill/>
          <a:ln>
            <a:noFill/>
          </a:ln>
        </p:spPr>
      </p:pic>
      <p:sp>
        <p:nvSpPr>
          <p:cNvPr id="3" name="Date Placeholder 2"/>
          <p:cNvSpPr>
            <a:spLocks noGrp="1"/>
          </p:cNvSpPr>
          <p:nvPr>
            <p:ph type="dt" sz="half" idx="10"/>
          </p:nvPr>
        </p:nvSpPr>
        <p:spPr/>
        <p:txBody>
          <a:bodyPr/>
          <a:lstStyle/>
          <a:p>
            <a:fld id="{4C424DCD-0575-46E9-AC99-C6AEE6711BB8}" type="datetime1">
              <a:rPr lang="en-US" smtClean="0"/>
              <a:t>2/3/2017</a:t>
            </a:fld>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6</a:t>
            </a:fld>
            <a:endParaRPr lang="en-US" dirty="0"/>
          </a:p>
        </p:txBody>
      </p:sp>
    </p:spTree>
    <p:extLst>
      <p:ext uri="{BB962C8B-B14F-4D97-AF65-F5344CB8AC3E}">
        <p14:creationId xmlns:p14="http://schemas.microsoft.com/office/powerpoint/2010/main" val="1800205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691643" y="365125"/>
            <a:ext cx="6004884" cy="5802211"/>
          </a:xfrm>
          <a:prstGeom prst="rect">
            <a:avLst/>
          </a:prstGeom>
        </p:spPr>
      </p:pic>
      <p:sp>
        <p:nvSpPr>
          <p:cNvPr id="4" name="Date Placeholder 3"/>
          <p:cNvSpPr>
            <a:spLocks noGrp="1"/>
          </p:cNvSpPr>
          <p:nvPr>
            <p:ph type="dt" sz="half" idx="10"/>
          </p:nvPr>
        </p:nvSpPr>
        <p:spPr/>
        <p:txBody>
          <a:bodyPr/>
          <a:lstStyle/>
          <a:p>
            <a:fld id="{F752E3EB-6AC2-4B08-9839-37E0E575AF1B}"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7</a:t>
            </a:fld>
            <a:endParaRPr lang="en-US" dirty="0"/>
          </a:p>
        </p:txBody>
      </p:sp>
    </p:spTree>
    <p:extLst>
      <p:ext uri="{BB962C8B-B14F-4D97-AF65-F5344CB8AC3E}">
        <p14:creationId xmlns:p14="http://schemas.microsoft.com/office/powerpoint/2010/main" val="95952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Though plutonium production stopped in the mid-1980s, the site continues to process nuclear materials, with the main focus on nuclear waste management (“clean-up” of Cold War waste)</a:t>
            </a:r>
            <a:endParaRPr lang="en-US" sz="3200" dirty="0"/>
          </a:p>
        </p:txBody>
      </p:sp>
      <p:pic>
        <p:nvPicPr>
          <p:cNvPr id="4" name="Content Placeholder 3"/>
          <p:cNvPicPr>
            <a:picLocks noGrp="1" noChangeAspect="1"/>
          </p:cNvPicPr>
          <p:nvPr>
            <p:ph idx="1"/>
          </p:nvPr>
        </p:nvPicPr>
        <p:blipFill>
          <a:blip r:embed="rId3"/>
          <a:stretch>
            <a:fillRect/>
          </a:stretch>
        </p:blipFill>
        <p:spPr>
          <a:xfrm>
            <a:off x="2733674" y="1825625"/>
            <a:ext cx="6734175" cy="4489450"/>
          </a:xfrm>
          <a:prstGeom prst="rect">
            <a:avLst/>
          </a:prstGeom>
        </p:spPr>
      </p:pic>
      <p:sp>
        <p:nvSpPr>
          <p:cNvPr id="3" name="Date Placeholder 2"/>
          <p:cNvSpPr>
            <a:spLocks noGrp="1"/>
          </p:cNvSpPr>
          <p:nvPr>
            <p:ph type="dt" sz="half" idx="10"/>
          </p:nvPr>
        </p:nvSpPr>
        <p:spPr/>
        <p:txBody>
          <a:bodyPr/>
          <a:lstStyle/>
          <a:p>
            <a:fld id="{FDDB7293-A4C6-4D66-91DF-9B04CDC9ABEB}" type="datetime1">
              <a:rPr lang="en-US" smtClean="0"/>
              <a:t>2/3/2017</a:t>
            </a:fld>
            <a:endParaRPr lang="en-US" dirty="0"/>
          </a:p>
        </p:txBody>
      </p:sp>
      <p:sp>
        <p:nvSpPr>
          <p:cNvPr id="5" name="Slide Number Placeholder 4"/>
          <p:cNvSpPr>
            <a:spLocks noGrp="1"/>
          </p:cNvSpPr>
          <p:nvPr>
            <p:ph type="sldNum" sz="quarter" idx="12"/>
          </p:nvPr>
        </p:nvSpPr>
        <p:spPr/>
        <p:txBody>
          <a:bodyPr/>
          <a:lstStyle/>
          <a:p>
            <a:fld id="{99725A60-C952-420C-9755-8F4FE270BB92}" type="slidenum">
              <a:rPr lang="en-US" smtClean="0"/>
              <a:t>8</a:t>
            </a:fld>
            <a:endParaRPr lang="en-US" dirty="0"/>
          </a:p>
        </p:txBody>
      </p:sp>
    </p:spTree>
    <p:extLst>
      <p:ext uri="{BB962C8B-B14F-4D97-AF65-F5344CB8AC3E}">
        <p14:creationId xmlns:p14="http://schemas.microsoft.com/office/powerpoint/2010/main" val="3274905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20875"/>
          </a:xfrm>
        </p:spPr>
        <p:txBody>
          <a:bodyPr>
            <a:normAutofit/>
          </a:bodyPr>
          <a:lstStyle/>
          <a:p>
            <a:pPr algn="ctr"/>
            <a:r>
              <a:rPr lang="en-US" sz="3200" b="1" dirty="0" smtClean="0"/>
              <a:t>Two reprocessing plants separated weapons materials from reactor “targets,” yielding millions of gallons of high-level waste – 35 millions gallons of HLW remain, </a:t>
            </a:r>
            <a:br>
              <a:rPr lang="en-US" sz="3200" b="1" dirty="0" smtClean="0"/>
            </a:br>
            <a:r>
              <a:rPr lang="en-US" sz="3200" b="1" dirty="0" smtClean="0"/>
              <a:t>with 43 large holding tanks active and 8 “closed”</a:t>
            </a:r>
            <a:endParaRPr lang="en-US" sz="3200" b="1" dirty="0"/>
          </a:p>
        </p:txBody>
      </p:sp>
      <p:pic>
        <p:nvPicPr>
          <p:cNvPr id="5"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543143"/>
            <a:ext cx="5181600" cy="3376676"/>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468687" y="2543143"/>
            <a:ext cx="4588625" cy="3517138"/>
          </a:xfrm>
        </p:spPr>
      </p:pic>
      <p:sp>
        <p:nvSpPr>
          <p:cNvPr id="3" name="Date Placeholder 2"/>
          <p:cNvSpPr>
            <a:spLocks noGrp="1"/>
          </p:cNvSpPr>
          <p:nvPr>
            <p:ph type="dt" sz="half" idx="10"/>
          </p:nvPr>
        </p:nvSpPr>
        <p:spPr/>
        <p:txBody>
          <a:bodyPr/>
          <a:lstStyle/>
          <a:p>
            <a:fld id="{F451B623-E910-4243-9E1A-89C4801090CA}" type="datetime1">
              <a:rPr lang="en-US" smtClean="0"/>
              <a:t>2/3/2017</a:t>
            </a:fld>
            <a:endParaRPr lang="en-US" dirty="0"/>
          </a:p>
        </p:txBody>
      </p:sp>
      <p:sp>
        <p:nvSpPr>
          <p:cNvPr id="4" name="Slide Number Placeholder 3"/>
          <p:cNvSpPr>
            <a:spLocks noGrp="1"/>
          </p:cNvSpPr>
          <p:nvPr>
            <p:ph type="sldNum" sz="quarter" idx="12"/>
          </p:nvPr>
        </p:nvSpPr>
        <p:spPr/>
        <p:txBody>
          <a:bodyPr/>
          <a:lstStyle/>
          <a:p>
            <a:fld id="{99725A60-C952-420C-9755-8F4FE270BB92}" type="slidenum">
              <a:rPr lang="en-US" smtClean="0"/>
              <a:t>9</a:t>
            </a:fld>
            <a:endParaRPr lang="en-US" dirty="0"/>
          </a:p>
        </p:txBody>
      </p:sp>
    </p:spTree>
    <p:extLst>
      <p:ext uri="{BB962C8B-B14F-4D97-AF65-F5344CB8AC3E}">
        <p14:creationId xmlns:p14="http://schemas.microsoft.com/office/powerpoint/2010/main" val="3493684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3017</TotalTime>
  <Words>1399</Words>
  <Application>Microsoft Office PowerPoint</Application>
  <PresentationFormat>Widescreen</PresentationFormat>
  <Paragraphs>155</Paragraphs>
  <Slides>30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Challenges at DOE’s Savannah River Site  CPRC’s “Power to the Peaceful” February 4, 2017                                                                                                             Tom Clements, Director, Savannah River Site Watch, Columbia, SC tel. 803-834-3084, srswatch@gmail.com www.srswatch.org,  https://www.facebook.com/SavannahRiverSiteWatch </vt:lpstr>
      <vt:lpstr>PowerPoint Presentation</vt:lpstr>
      <vt:lpstr>11 major DOE weapons/waste sites in 9 states</vt:lpstr>
      <vt:lpstr>PowerPoint Presentation</vt:lpstr>
      <vt:lpstr>Four new nuclear power reactors under construction near us – at VC Summer &amp; Vogtle</vt:lpstr>
      <vt:lpstr>SRS, 310-square miles in size, was founded in the early 1950s to produce plutonium and tritium for US nuclear weapons – in  5 “defense” reactors; still employs 11,000</vt:lpstr>
      <vt:lpstr>PowerPoint Presentation</vt:lpstr>
      <vt:lpstr>Though plutonium production stopped in the mid-1980s, the site continues to process nuclear materials, with the main focus on nuclear waste management (“clean-up” of Cold War waste)</vt:lpstr>
      <vt:lpstr>Two reprocessing plants separated weapons materials from reactor “targets,” yielding millions of gallons of high-level waste – 35 millions gallons of HLW remain,  with 43 large holding tanks active and 8 “closed”</vt:lpstr>
      <vt:lpstr>SRS faces a host of urgent “clean-up” issues, running  to 2042 or later</vt:lpstr>
      <vt:lpstr>Budget request for “environmental management” (EM) at SRS – about $1.3 billion for Fiscal Year 2016; the nuclear weapons and proliferation side of the SRS budget adds about another $500 million  - nearing $2 billion/year for the total site budget</vt:lpstr>
      <vt:lpstr>Of the overall DOE “environmental management” budget of $5.6 billion, SRS gets about ~23%; DOE budget via the “National Nuclear Security Administration” is about $12.9 billion for nuclear weapons and nuclear non-proliferation; DOE total budget is ~$32.5 billion</vt:lpstr>
      <vt:lpstr>Department of Nuclear Weapons &amp; Cold War Waste  (aka DOE) is a small % of the national budget </vt:lpstr>
      <vt:lpstr>PowerPoint Presentation</vt:lpstr>
      <vt:lpstr>In 2015, total “clean up” cost of SRS projected to increase by $25 billion,   to $91 billion to $109 billion &amp; pushed to 2065; “clean-up” remains king of the SRS budget</vt:lpstr>
      <vt:lpstr>“The thirty-seven million gallons of highly radioactive and toxic waste, stored in aging and degrading tanks at SRS, is the single largest environmental threat in South Carolina.” – South Carolina Department of Health &amp; Environmental Control; of the 51 waste tanks on the site, 8 tanks have been “emptied” and filled with concrete to be left forever as a monument to the insanity of the Cold War</vt:lpstr>
      <vt:lpstr>Highly radioactive liquid waste from the reprocessing facilities went into “tank farms,” with little plan for how it would be managed – highly radioactive waste is still being added to the tanks, needlessly magnifying risks and slowing tank closure</vt:lpstr>
      <vt:lpstr>High-level waste byproduct being mixed with grout and poured into “vaults” that will be covered with soil  and left forever</vt:lpstr>
      <vt:lpstr>Tanks are being emptied and large casks are being filled with vitrified waste – about 4150 have been filled (out of about 8500 projected); current rate is about 100/year; German waste may cause the need for an additional 100 canisters so would slow down the urgent emptying of the tanks; canisters have no destination (i.e. geologic repository)</vt:lpstr>
      <vt:lpstr>What is the future of SRS?  DOE and contractors formed “Enterprise SRS” and their abandoned “vision” was focused on waste management, including waste import and “small modular reactors”</vt:lpstr>
      <vt:lpstr>SRS stores 13 metric tons of weapon-grade plutonium stored in the old K-Reactor – unclear fate of this material - to be managed as waste or for plutonium fuel (mixed oxide fuel – MOX) for unknown reactors? Plutonium is being imported from other countries.</vt:lpstr>
      <vt:lpstr>MOX plant under construction – massively over budget; cost estimate $17 billion just for construction; overall program $30+ billion for next many decades; no utilities want to use MOX  &amp; DOE has stated that the project not financially sustainable, but it’s the “pet boondoggle” of Senator Lindsey Graham and Rep. Joe Wilson</vt:lpstr>
      <vt:lpstr>Some SRS officials and SRS contractors are pushing to import gas-cooled reactor spent fuel from Germany for reprocessing. This commercial spent fuel, made from 900,000 graphite used in two reactors closed 25 years ago and stored in 507 casks at 2 sites in Germany, would increase waste-management problems.  Contractors are eyeing a deal worth $100s of millions. EA stalled.</vt:lpstr>
      <vt:lpstr>UK-flagged ships used to transport nuclear waste and plutonium to SRS, via naval port in Charleston, SC</vt:lpstr>
      <vt:lpstr>The SRS Citizens Advisory Board (SRS CAB), a duly embodied federal panel on SRS clean-up, has opposed “consolidated interim storage” of commercial spent fuel at SRS as it may never leave and some would use it to advocate for reprocessing (plutonium removal, with many hard-to-manage waste streams). </vt:lpstr>
      <vt:lpstr>SRS process and packages all tritium for all US nuclear weapons, meaning SRS is still “The Bomb Plant”</vt:lpstr>
      <vt:lpstr>Canister of tritium gas inserted into nuclear warhead</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Issues at DOE’s Savannah River Site (SRS)</dc:title>
  <dc:creator>PlutoBoy</dc:creator>
  <cp:lastModifiedBy>Tom</cp:lastModifiedBy>
  <cp:revision>62</cp:revision>
  <cp:lastPrinted>2014-11-10T13:10:41Z</cp:lastPrinted>
  <dcterms:created xsi:type="dcterms:W3CDTF">2014-11-01T12:53:09Z</dcterms:created>
  <dcterms:modified xsi:type="dcterms:W3CDTF">2017-02-03T17:54:49Z</dcterms:modified>
</cp:coreProperties>
</file>