
<file path=[Content_Types].xml><?xml version="1.0" encoding="utf-8"?>
<Types xmlns="http://schemas.openxmlformats.org/package/2006/content-types">
  <Default Extension="emf" ContentType="image/x-emf"/>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6" r:id="rId11"/>
    <p:sldId id="268" r:id="rId12"/>
    <p:sldId id="265"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89141-C6CA-4C1C-B4D1-C15FA1E3363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ECF27-2BDA-499A-A0A9-8123C94CEB48}" type="slidenum">
              <a:rPr lang="en-US" smtClean="0"/>
              <a:t>‹#›</a:t>
            </a:fld>
            <a:endParaRPr lang="en-US"/>
          </a:p>
        </p:txBody>
      </p:sp>
    </p:spTree>
    <p:extLst>
      <p:ext uri="{BB962C8B-B14F-4D97-AF65-F5344CB8AC3E}">
        <p14:creationId xmlns:p14="http://schemas.microsoft.com/office/powerpoint/2010/main" val="166308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ECF27-2BDA-499A-A0A9-8123C94CEB48}" type="slidenum">
              <a:rPr lang="en-US" smtClean="0"/>
              <a:t>14</a:t>
            </a:fld>
            <a:endParaRPr lang="en-US"/>
          </a:p>
        </p:txBody>
      </p:sp>
    </p:spTree>
    <p:extLst>
      <p:ext uri="{BB962C8B-B14F-4D97-AF65-F5344CB8AC3E}">
        <p14:creationId xmlns:p14="http://schemas.microsoft.com/office/powerpoint/2010/main" val="325513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56B9B3-A048-428A-AAEC-4816F569D828}"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74068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5BA6B-7334-4386-96CB-9FD21009DBDC}"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20182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14F26-9B9A-4192-BB8D-33C22711BEAA}"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188767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AEBC2-9120-4942-B236-938C369570A0}"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353473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D6ACC-B0AD-4475-997E-43FED7EAEDEA}"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28380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3AF67-0A9B-42AA-949F-456A072CA5D1}"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367308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000F2-1D9C-4BED-BA57-31E1ADFB4711}" type="datetime1">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247670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28107-53B5-4DF6-A698-64BD26C7FF0F}"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104084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42578-66A0-4C2E-8931-B5BB8A22DD21}" type="datetime1">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133624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A2DE7-F52E-4EE8-A147-4ADDC25A27D6}"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297608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1AFD9-CF69-4D34-8903-FAB2DB110980}"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96A3C-FA27-49EA-8655-EFCC5E23AFD7}" type="slidenum">
              <a:rPr lang="en-US" smtClean="0"/>
              <a:t>‹#›</a:t>
            </a:fld>
            <a:endParaRPr lang="en-US"/>
          </a:p>
        </p:txBody>
      </p:sp>
    </p:spTree>
    <p:extLst>
      <p:ext uri="{BB962C8B-B14F-4D97-AF65-F5344CB8AC3E}">
        <p14:creationId xmlns:p14="http://schemas.microsoft.com/office/powerpoint/2010/main" val="355252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1DFD0-FA16-44AF-8E85-1C272251CD40}" type="datetime1">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96A3C-FA27-49EA-8655-EFCC5E23AFD7}" type="slidenum">
              <a:rPr lang="en-US" smtClean="0"/>
              <a:t>‹#›</a:t>
            </a:fld>
            <a:endParaRPr lang="en-US"/>
          </a:p>
        </p:txBody>
      </p:sp>
    </p:spTree>
    <p:extLst>
      <p:ext uri="{BB962C8B-B14F-4D97-AF65-F5344CB8AC3E}">
        <p14:creationId xmlns:p14="http://schemas.microsoft.com/office/powerpoint/2010/main" val="20789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rswatch@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7970"/>
            <a:ext cx="9144000" cy="3024068"/>
          </a:xfrm>
        </p:spPr>
        <p:txBody>
          <a:bodyPr>
            <a:normAutofit fontScale="90000"/>
          </a:bodyPr>
          <a:lstStyle/>
          <a:p>
            <a:r>
              <a:rPr lang="en-US" sz="4900" b="1" dirty="0" smtClean="0">
                <a:solidFill>
                  <a:srgbClr val="FF0000"/>
                </a:solidFill>
                <a:effectLst/>
              </a:rPr>
              <a:t>Rocky Flats Disaster: Red Light for SRS Plutonium Bomb Plant (PBP) </a:t>
            </a:r>
            <a:br>
              <a:rPr lang="en-US" sz="4900" b="1" dirty="0" smtClean="0">
                <a:solidFill>
                  <a:srgbClr val="FF0000"/>
                </a:solidFill>
                <a:effectLst/>
              </a:rPr>
            </a:br>
            <a:r>
              <a:rPr lang="en-US" sz="4000" b="1" dirty="0">
                <a:solidFill>
                  <a:srgbClr val="FF0000"/>
                </a:solidFill>
              </a:rPr>
              <a:t/>
            </a:r>
            <a:br>
              <a:rPr lang="en-US" sz="4000" b="1" dirty="0">
                <a:solidFill>
                  <a:srgbClr val="FF0000"/>
                </a:solidFill>
              </a:rPr>
            </a:br>
            <a:r>
              <a:rPr lang="en-US" sz="3600" b="1" dirty="0" smtClean="0"/>
              <a:t>PBP = More Plutonium, More Risk, More Nuclear Waste in South Carolina for </a:t>
            </a:r>
            <a:r>
              <a:rPr lang="en-US" sz="3600" b="1" dirty="0" smtClean="0">
                <a:effectLst/>
              </a:rPr>
              <a:t>Fabrication of “Pits” Not Needed for a New, Provocative Nuclear Weapon </a:t>
            </a:r>
            <a:endParaRPr lang="en-US" sz="3600" dirty="0"/>
          </a:p>
        </p:txBody>
      </p:sp>
      <p:sp>
        <p:nvSpPr>
          <p:cNvPr id="3" name="Subtitle 2"/>
          <p:cNvSpPr>
            <a:spLocks noGrp="1"/>
          </p:cNvSpPr>
          <p:nvPr>
            <p:ph type="subTitle" idx="1"/>
          </p:nvPr>
        </p:nvSpPr>
        <p:spPr>
          <a:xfrm>
            <a:off x="1524000" y="3907766"/>
            <a:ext cx="9144000" cy="2380890"/>
          </a:xfrm>
        </p:spPr>
        <p:txBody>
          <a:bodyPr>
            <a:noAutofit/>
          </a:bodyPr>
          <a:lstStyle/>
          <a:p>
            <a:r>
              <a:rPr lang="en-US" b="1" dirty="0" smtClean="0"/>
              <a:t>Public Forum, Aiken Public Library</a:t>
            </a:r>
          </a:p>
          <a:p>
            <a:r>
              <a:rPr lang="en-US" b="1" dirty="0" smtClean="0"/>
              <a:t>November 12, 2019</a:t>
            </a:r>
          </a:p>
          <a:p>
            <a:r>
              <a:rPr lang="en-US" b="1" dirty="0" smtClean="0"/>
              <a:t>Sponsored by Savannah River Site </a:t>
            </a:r>
            <a:r>
              <a:rPr lang="en-US" b="1" dirty="0"/>
              <a:t>W</a:t>
            </a:r>
            <a:r>
              <a:rPr lang="en-US" b="1" dirty="0" smtClean="0"/>
              <a:t>atch, with representatives of the Rocky Mountain Peace and Justice Center, Boulder, CO</a:t>
            </a:r>
          </a:p>
          <a:p>
            <a:r>
              <a:rPr lang="en-US" sz="2000" b="1" dirty="0" smtClean="0"/>
              <a:t>Tom Clements, Director, SRS Watch, </a:t>
            </a:r>
            <a:r>
              <a:rPr lang="en-US" sz="2000" b="1" dirty="0" smtClean="0">
                <a:hlinkClick r:id="rId2"/>
              </a:rPr>
              <a:t>srswatch@gmail.com</a:t>
            </a:r>
            <a:r>
              <a:rPr lang="en-US" sz="2000" b="1" dirty="0" smtClean="0"/>
              <a:t>, www.srswatch.org</a:t>
            </a:r>
          </a:p>
          <a:p>
            <a:endParaRPr lang="en-US" b="1" dirty="0"/>
          </a:p>
        </p:txBody>
      </p:sp>
      <p:sp>
        <p:nvSpPr>
          <p:cNvPr id="4" name="Slide Number Placeholder 3"/>
          <p:cNvSpPr>
            <a:spLocks noGrp="1"/>
          </p:cNvSpPr>
          <p:nvPr>
            <p:ph type="sldNum" sz="quarter" idx="12"/>
          </p:nvPr>
        </p:nvSpPr>
        <p:spPr/>
        <p:txBody>
          <a:bodyPr/>
          <a:lstStyle/>
          <a:p>
            <a:fld id="{A6B96A3C-FA27-49EA-8655-EFCC5E23AFD7}" type="slidenum">
              <a:rPr lang="en-US" smtClean="0"/>
              <a:t>1</a:t>
            </a:fld>
            <a:endParaRPr lang="en-US"/>
          </a:p>
        </p:txBody>
      </p:sp>
    </p:spTree>
    <p:extLst>
      <p:ext uri="{BB962C8B-B14F-4D97-AF65-F5344CB8AC3E}">
        <p14:creationId xmlns:p14="http://schemas.microsoft.com/office/powerpoint/2010/main" val="181137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NNSA refusing to prepare required Programmatic Environmental Impact Statement (PEIS) on pit production in the DOE complex and is thus risking a lawsuit; EIS on PBP not enough to meet law and earlier settlement agreement</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280" y="2242868"/>
            <a:ext cx="5564038" cy="3416060"/>
          </a:xfrm>
        </p:spPr>
      </p:pic>
      <p:sp>
        <p:nvSpPr>
          <p:cNvPr id="3" name="Slide Number Placeholder 2"/>
          <p:cNvSpPr>
            <a:spLocks noGrp="1"/>
          </p:cNvSpPr>
          <p:nvPr>
            <p:ph type="sldNum" sz="quarter" idx="12"/>
          </p:nvPr>
        </p:nvSpPr>
        <p:spPr/>
        <p:txBody>
          <a:bodyPr/>
          <a:lstStyle/>
          <a:p>
            <a:fld id="{A6B96A3C-FA27-49EA-8655-EFCC5E23AFD7}" type="slidenum">
              <a:rPr lang="en-US" smtClean="0"/>
              <a:t>10</a:t>
            </a:fld>
            <a:endParaRPr lang="en-US"/>
          </a:p>
        </p:txBody>
      </p:sp>
    </p:spTree>
    <p:extLst>
      <p:ext uri="{BB962C8B-B14F-4D97-AF65-F5344CB8AC3E}">
        <p14:creationId xmlns:p14="http://schemas.microsoft.com/office/powerpoint/2010/main" val="292571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0717"/>
            <a:ext cx="10515600" cy="974785"/>
          </a:xfrm>
        </p:spPr>
        <p:txBody>
          <a:bodyPr>
            <a:normAutofit fontScale="90000"/>
          </a:bodyPr>
          <a:lstStyle/>
          <a:p>
            <a:pPr algn="ctr"/>
            <a:r>
              <a:rPr lang="en-US" sz="3600" b="1" dirty="0" smtClean="0"/>
              <a:t>When Rocky Flats closed, the fear of pit production being dumped on South Carolina was raised and opposed.</a:t>
            </a:r>
            <a:br>
              <a:rPr lang="en-US" sz="3600" b="1" dirty="0" smtClean="0"/>
            </a:br>
            <a:r>
              <a:rPr lang="en-US" sz="3600" b="1" dirty="0" smtClean="0"/>
              <a:t/>
            </a:r>
            <a:br>
              <a:rPr lang="en-US" sz="3600" b="1" dirty="0" smtClean="0"/>
            </a:br>
            <a:r>
              <a:rPr lang="en-US" sz="3100" b="1" dirty="0" smtClean="0"/>
              <a:t>Photo is at main gate, 1991</a:t>
            </a:r>
            <a:endParaRPr lang="en-US" sz="31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0838" y="2199736"/>
            <a:ext cx="6305909" cy="4063041"/>
          </a:xfrm>
        </p:spPr>
      </p:pic>
      <p:sp>
        <p:nvSpPr>
          <p:cNvPr id="3" name="Slide Number Placeholder 2"/>
          <p:cNvSpPr>
            <a:spLocks noGrp="1"/>
          </p:cNvSpPr>
          <p:nvPr>
            <p:ph type="sldNum" sz="quarter" idx="12"/>
          </p:nvPr>
        </p:nvSpPr>
        <p:spPr/>
        <p:txBody>
          <a:bodyPr/>
          <a:lstStyle/>
          <a:p>
            <a:fld id="{A6B96A3C-FA27-49EA-8655-EFCC5E23AFD7}" type="slidenum">
              <a:rPr lang="en-US" smtClean="0"/>
              <a:t>11</a:t>
            </a:fld>
            <a:endParaRPr lang="en-US"/>
          </a:p>
        </p:txBody>
      </p:sp>
    </p:spTree>
    <p:extLst>
      <p:ext uri="{BB962C8B-B14F-4D97-AF65-F5344CB8AC3E}">
        <p14:creationId xmlns:p14="http://schemas.microsoft.com/office/powerpoint/2010/main" val="176317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242045"/>
          </a:xfrm>
        </p:spPr>
        <p:txBody>
          <a:bodyPr>
            <a:normAutofit fontScale="90000"/>
          </a:bodyPr>
          <a:lstStyle/>
          <a:p>
            <a:r>
              <a:rPr lang="en-US" sz="3600" b="1" dirty="0" smtClean="0"/>
              <a:t>Pursuit of the Plutonium Bomb Plant (PBP) and expanded pit production must be halted, at least until:</a:t>
            </a:r>
            <a:br>
              <a:rPr lang="en-US" sz="3600" b="1" dirty="0" smtClean="0"/>
            </a:br>
            <a:r>
              <a:rPr lang="en-US" sz="3300" dirty="0" smtClean="0"/>
              <a:t/>
            </a:r>
            <a:br>
              <a:rPr lang="en-US" sz="3300" dirty="0" smtClean="0"/>
            </a:br>
            <a:r>
              <a:rPr lang="en-US" sz="3300" dirty="0" smtClean="0"/>
              <a:t>1. Authorized and funded by Congress.</a:t>
            </a:r>
            <a:br>
              <a:rPr lang="en-US" sz="3300" dirty="0" smtClean="0"/>
            </a:br>
            <a:r>
              <a:rPr lang="en-US" sz="3300" dirty="0" smtClean="0"/>
              <a:t>2  “Need” for W87-1-like warhead presented.</a:t>
            </a:r>
            <a:br>
              <a:rPr lang="en-US" sz="3300" dirty="0" smtClean="0"/>
            </a:br>
            <a:r>
              <a:rPr lang="en-US" sz="3300" dirty="0" smtClean="0"/>
              <a:t>3. Nuclear proliferation risk assessment on PBP and the new warhead is prepared.</a:t>
            </a:r>
            <a:br>
              <a:rPr lang="en-US" sz="3300" dirty="0" smtClean="0"/>
            </a:br>
            <a:r>
              <a:rPr lang="en-US" sz="3300" dirty="0" smtClean="0"/>
              <a:t>4. FOIA for documents on MOX “repurposing” released.</a:t>
            </a:r>
            <a:br>
              <a:rPr lang="en-US" sz="3300" dirty="0" smtClean="0"/>
            </a:br>
            <a:r>
              <a:rPr lang="en-US" sz="3300" dirty="0" smtClean="0"/>
              <a:t>5. Legally mandated PEIS prepared.</a:t>
            </a:r>
            <a:br>
              <a:rPr lang="en-US" sz="3300" dirty="0" smtClean="0"/>
            </a:br>
            <a:r>
              <a:rPr lang="en-US" sz="3300" dirty="0" smtClean="0"/>
              <a:t>6. MOX debacle has been fully investigated for fraud, waste, abuse and mismanagement by contractors and NNSA.</a:t>
            </a:r>
            <a:br>
              <a:rPr lang="en-US" sz="3300" dirty="0" smtClean="0"/>
            </a:br>
            <a:r>
              <a:rPr lang="en-US" sz="3300" dirty="0" smtClean="0"/>
              <a:t>7. Special Grand Jury documents concerning Rocky Flats released and the cover-up ended.</a:t>
            </a:r>
            <a:endParaRPr lang="en-US" sz="3300" dirty="0"/>
          </a:p>
        </p:txBody>
      </p:sp>
      <p:sp>
        <p:nvSpPr>
          <p:cNvPr id="3" name="Slide Number Placeholder 2"/>
          <p:cNvSpPr>
            <a:spLocks noGrp="1"/>
          </p:cNvSpPr>
          <p:nvPr>
            <p:ph type="sldNum" sz="quarter" idx="12"/>
          </p:nvPr>
        </p:nvSpPr>
        <p:spPr/>
        <p:txBody>
          <a:bodyPr/>
          <a:lstStyle/>
          <a:p>
            <a:fld id="{A6B96A3C-FA27-49EA-8655-EFCC5E23AFD7}" type="slidenum">
              <a:rPr lang="en-US" smtClean="0"/>
              <a:t>12</a:t>
            </a:fld>
            <a:endParaRPr lang="en-US"/>
          </a:p>
        </p:txBody>
      </p:sp>
    </p:spTree>
    <p:extLst>
      <p:ext uri="{BB962C8B-B14F-4D97-AF65-F5344CB8AC3E}">
        <p14:creationId xmlns:p14="http://schemas.microsoft.com/office/powerpoint/2010/main" val="372238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245"/>
            <a:ext cx="10515600" cy="5190287"/>
          </a:xfrm>
        </p:spPr>
        <p:txBody>
          <a:bodyPr>
            <a:normAutofit/>
          </a:bodyPr>
          <a:lstStyle/>
          <a:p>
            <a:r>
              <a:rPr lang="en-US" sz="3200" b="1" dirty="0" smtClean="0"/>
              <a:t>Now, we will hear from our guest from Colorado, who have deep knowledge about Rocky Flats and the harm it continues to cause and the threat plutonium pit production has to our area.</a:t>
            </a:r>
            <a:br>
              <a:rPr lang="en-US" sz="3200" b="1" dirty="0" smtClean="0"/>
            </a:br>
            <a:r>
              <a:rPr lang="en-US" sz="3200" b="1" dirty="0" smtClean="0"/>
              <a:t/>
            </a:r>
            <a:br>
              <a:rPr lang="en-US" sz="3200" b="1" dirty="0" smtClean="0"/>
            </a:br>
            <a:r>
              <a:rPr lang="en-US" sz="3200" b="1" dirty="0" smtClean="0"/>
              <a:t>Ms</a:t>
            </a:r>
            <a:r>
              <a:rPr lang="en-US" sz="3200" b="1" dirty="0"/>
              <a:t>. Patricia </a:t>
            </a:r>
            <a:r>
              <a:rPr lang="en-US" sz="3200" b="1" dirty="0" err="1"/>
              <a:t>Mellen</a:t>
            </a:r>
            <a:r>
              <a:rPr lang="en-US" sz="3200" b="1" dirty="0"/>
              <a:t>, Esq.</a:t>
            </a:r>
            <a:br>
              <a:rPr lang="en-US" sz="3200" b="1" dirty="0"/>
            </a:br>
            <a:r>
              <a:rPr lang="en-US" sz="3200" b="1" dirty="0"/>
              <a:t/>
            </a:r>
            <a:br>
              <a:rPr lang="en-US" sz="3200" b="1" dirty="0"/>
            </a:br>
            <a:r>
              <a:rPr lang="en-US" sz="3200" b="1" dirty="0" smtClean="0"/>
              <a:t>Dr. </a:t>
            </a:r>
            <a:r>
              <a:rPr lang="en-US" sz="3200" b="1" dirty="0" smtClean="0"/>
              <a:t>LeRoy Moore</a:t>
            </a:r>
            <a:r>
              <a:rPr lang="en-US" sz="3200" b="1" dirty="0"/>
              <a:t/>
            </a:r>
            <a:br>
              <a:rPr lang="en-US" sz="3200" b="1" dirty="0"/>
            </a:br>
            <a:r>
              <a:rPr lang="en-US" sz="3600" b="1" dirty="0"/>
              <a:t/>
            </a:r>
            <a:br>
              <a:rPr lang="en-US" sz="3600" b="1" dirty="0"/>
            </a:br>
            <a:r>
              <a:rPr lang="en-US" sz="2800" b="1" dirty="0" smtClean="0"/>
              <a:t>Representing the Rocky Mountain Peace &amp; Justice Center in Boulder, CO</a:t>
            </a:r>
            <a:endParaRPr lang="en-US" sz="2800" b="1" dirty="0"/>
          </a:p>
        </p:txBody>
      </p:sp>
      <p:sp>
        <p:nvSpPr>
          <p:cNvPr id="3" name="Slide Number Placeholder 2"/>
          <p:cNvSpPr>
            <a:spLocks noGrp="1"/>
          </p:cNvSpPr>
          <p:nvPr>
            <p:ph type="sldNum" sz="quarter" idx="12"/>
          </p:nvPr>
        </p:nvSpPr>
        <p:spPr/>
        <p:txBody>
          <a:bodyPr/>
          <a:lstStyle/>
          <a:p>
            <a:fld id="{A6B96A3C-FA27-49EA-8655-EFCC5E23AFD7}" type="slidenum">
              <a:rPr lang="en-US" smtClean="0"/>
              <a:t>13</a:t>
            </a:fld>
            <a:endParaRPr lang="en-US"/>
          </a:p>
        </p:txBody>
      </p:sp>
    </p:spTree>
    <p:extLst>
      <p:ext uri="{BB962C8B-B14F-4D97-AF65-F5344CB8AC3E}">
        <p14:creationId xmlns:p14="http://schemas.microsoft.com/office/powerpoint/2010/main" val="168070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Rocky Flats Plutonium Disaster: Hard Lessons </a:t>
            </a:r>
            <a:br>
              <a:rPr lang="en-US" sz="3200" b="1" dirty="0" smtClean="0"/>
            </a:br>
            <a:r>
              <a:rPr lang="en-US" sz="3200" b="1" dirty="0" smtClean="0"/>
              <a:t>for South </a:t>
            </a:r>
            <a:r>
              <a:rPr lang="en-US" sz="3200" b="1" dirty="0"/>
              <a:t>C</a:t>
            </a:r>
            <a:r>
              <a:rPr lang="en-US" sz="3200" b="1" dirty="0" smtClean="0"/>
              <a:t>arolina and </a:t>
            </a:r>
            <a:r>
              <a:rPr lang="en-US" sz="3200" b="1" dirty="0"/>
              <a:t>G</a:t>
            </a:r>
            <a:r>
              <a:rPr lang="en-US" sz="3200" b="1" dirty="0" smtClean="0"/>
              <a:t>eorgia</a:t>
            </a:r>
            <a:endParaRPr lang="en-US" sz="3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1" cy="4351338"/>
          </a:xfrm>
        </p:spPr>
      </p:pic>
      <p:sp>
        <p:nvSpPr>
          <p:cNvPr id="3" name="Slide Number Placeholder 2"/>
          <p:cNvSpPr>
            <a:spLocks noGrp="1"/>
          </p:cNvSpPr>
          <p:nvPr>
            <p:ph type="sldNum" sz="quarter" idx="12"/>
          </p:nvPr>
        </p:nvSpPr>
        <p:spPr/>
        <p:txBody>
          <a:bodyPr/>
          <a:lstStyle/>
          <a:p>
            <a:fld id="{A6B96A3C-FA27-49EA-8655-EFCC5E23AFD7}" type="slidenum">
              <a:rPr lang="en-US" smtClean="0"/>
              <a:t>14</a:t>
            </a:fld>
            <a:endParaRPr lang="en-US"/>
          </a:p>
        </p:txBody>
      </p:sp>
    </p:spTree>
    <p:extLst>
      <p:ext uri="{BB962C8B-B14F-4D97-AF65-F5344CB8AC3E}">
        <p14:creationId xmlns:p14="http://schemas.microsoft.com/office/powerpoint/2010/main" val="324727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We’re here because DOE has proposed expanding pit production to the Savannah River Site (SRS), a new mission, and lessons can be learned from DOE’s pit-production experience in the past, at the plutonium-contaminated Rocky Flats site</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898" y="2303252"/>
            <a:ext cx="4201064" cy="4097548"/>
          </a:xfrm>
        </p:spPr>
      </p:pic>
      <p:sp>
        <p:nvSpPr>
          <p:cNvPr id="3" name="Slide Number Placeholder 2"/>
          <p:cNvSpPr>
            <a:spLocks noGrp="1"/>
          </p:cNvSpPr>
          <p:nvPr>
            <p:ph type="sldNum" sz="quarter" idx="12"/>
          </p:nvPr>
        </p:nvSpPr>
        <p:spPr/>
        <p:txBody>
          <a:bodyPr/>
          <a:lstStyle/>
          <a:p>
            <a:fld id="{A6B96A3C-FA27-49EA-8655-EFCC5E23AFD7}" type="slidenum">
              <a:rPr lang="en-US" smtClean="0"/>
              <a:t>2</a:t>
            </a:fld>
            <a:endParaRPr lang="en-US"/>
          </a:p>
        </p:txBody>
      </p:sp>
    </p:spTree>
    <p:extLst>
      <p:ext uri="{BB962C8B-B14F-4D97-AF65-F5344CB8AC3E}">
        <p14:creationId xmlns:p14="http://schemas.microsoft.com/office/powerpoint/2010/main" val="420060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981924"/>
          </a:xfrm>
        </p:spPr>
        <p:txBody>
          <a:bodyPr>
            <a:normAutofit/>
          </a:bodyPr>
          <a:lstStyle/>
          <a:p>
            <a:pPr algn="ctr"/>
            <a:r>
              <a:rPr lang="en-US" sz="3200" b="1" dirty="0" smtClean="0"/>
              <a:t>Congress directed the National Nuclear Security Administration (NNSA) in the NDAA for FY 2015 to “demonstrate” production of 80 pits/year by 2027</a:t>
            </a:r>
            <a:endParaRPr lang="en-US" sz="3200" b="1" dirty="0"/>
          </a:p>
        </p:txBody>
      </p:sp>
      <p:pic>
        <p:nvPicPr>
          <p:cNvPr id="4" name="Content Placeholder 3"/>
          <p:cNvPicPr>
            <a:picLocks noGrp="1" noChangeAspect="1"/>
          </p:cNvPicPr>
          <p:nvPr>
            <p:ph idx="1"/>
          </p:nvPr>
        </p:nvPicPr>
        <p:blipFill>
          <a:blip r:embed="rId2"/>
          <a:stretch>
            <a:fillRect/>
          </a:stretch>
        </p:blipFill>
        <p:spPr>
          <a:xfrm>
            <a:off x="2097599" y="2708694"/>
            <a:ext cx="7996801" cy="2941608"/>
          </a:xfrm>
          <a:prstGeom prst="rect">
            <a:avLst/>
          </a:prstGeom>
        </p:spPr>
      </p:pic>
      <p:sp>
        <p:nvSpPr>
          <p:cNvPr id="3" name="Slide Number Placeholder 2"/>
          <p:cNvSpPr>
            <a:spLocks noGrp="1"/>
          </p:cNvSpPr>
          <p:nvPr>
            <p:ph type="sldNum" sz="quarter" idx="12"/>
          </p:nvPr>
        </p:nvSpPr>
        <p:spPr/>
        <p:txBody>
          <a:bodyPr/>
          <a:lstStyle/>
          <a:p>
            <a:fld id="{A6B96A3C-FA27-49EA-8655-EFCC5E23AFD7}" type="slidenum">
              <a:rPr lang="en-US" smtClean="0"/>
              <a:t>3</a:t>
            </a:fld>
            <a:endParaRPr lang="en-US"/>
          </a:p>
        </p:txBody>
      </p:sp>
    </p:spTree>
    <p:extLst>
      <p:ext uri="{BB962C8B-B14F-4D97-AF65-F5344CB8AC3E}">
        <p14:creationId xmlns:p14="http://schemas.microsoft.com/office/powerpoint/2010/main" val="194941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4771" y="4893963"/>
            <a:ext cx="9817501" cy="1066890"/>
          </a:xfrm>
          <a:prstGeom prst="rect">
            <a:avLst/>
          </a:prstGeom>
        </p:spPr>
      </p:pic>
      <p:sp>
        <p:nvSpPr>
          <p:cNvPr id="2" name="Title 1"/>
          <p:cNvSpPr>
            <a:spLocks noGrp="1"/>
          </p:cNvSpPr>
          <p:nvPr>
            <p:ph type="title"/>
          </p:nvPr>
        </p:nvSpPr>
        <p:spPr>
          <a:xfrm>
            <a:off x="838200" y="365125"/>
            <a:ext cx="10515600" cy="1659298"/>
          </a:xfrm>
        </p:spPr>
        <p:txBody>
          <a:bodyPr>
            <a:normAutofit fontScale="90000"/>
          </a:bodyPr>
          <a:lstStyle/>
          <a:p>
            <a:pPr algn="ctr"/>
            <a:r>
              <a:rPr lang="en-US" sz="3600" b="1" dirty="0" smtClean="0"/>
              <a:t>DOD “Nuclear Posture Review” 2018 – No “</a:t>
            </a:r>
            <a:r>
              <a:rPr lang="en-US" sz="3600" b="1" dirty="0"/>
              <a:t>n</a:t>
            </a:r>
            <a:r>
              <a:rPr lang="en-US" sz="3600" b="1" dirty="0" smtClean="0"/>
              <a:t>eed” </a:t>
            </a:r>
            <a:r>
              <a:rPr lang="en-US" sz="3600" b="1" dirty="0"/>
              <a:t>g</a:t>
            </a:r>
            <a:r>
              <a:rPr lang="en-US" sz="3600" b="1" dirty="0" smtClean="0"/>
              <a:t>iven for the new </a:t>
            </a:r>
            <a:r>
              <a:rPr lang="en-US" sz="3600" b="1" dirty="0"/>
              <a:t>w</a:t>
            </a:r>
            <a:r>
              <a:rPr lang="en-US" sz="3600" b="1" dirty="0" smtClean="0"/>
              <a:t>eapon (W87-1-like) for which new </a:t>
            </a:r>
            <a:r>
              <a:rPr lang="en-US" sz="3600" b="1" dirty="0"/>
              <a:t>p</a:t>
            </a:r>
            <a:r>
              <a:rPr lang="en-US" sz="3600" b="1" dirty="0" smtClean="0"/>
              <a:t>its would be </a:t>
            </a:r>
            <a:r>
              <a:rPr lang="en-US" sz="3600" b="1" dirty="0"/>
              <a:t>u</a:t>
            </a:r>
            <a:r>
              <a:rPr lang="en-US" sz="3600" b="1" dirty="0" smtClean="0"/>
              <a:t>sed &amp; which could stimulate a new nuclear arms race – How could we possibly need more nuclear weapons?</a:t>
            </a:r>
            <a:endParaRPr lang="en-US" sz="3600" b="1" dirty="0"/>
          </a:p>
        </p:txBody>
      </p:sp>
      <p:pic>
        <p:nvPicPr>
          <p:cNvPr id="4" name="Content Placeholder 3"/>
          <p:cNvPicPr>
            <a:picLocks noGrp="1" noChangeAspect="1"/>
          </p:cNvPicPr>
          <p:nvPr>
            <p:ph idx="1"/>
          </p:nvPr>
        </p:nvPicPr>
        <p:blipFill>
          <a:blip r:embed="rId3"/>
          <a:stretch>
            <a:fillRect/>
          </a:stretch>
        </p:blipFill>
        <p:spPr>
          <a:xfrm>
            <a:off x="4777775" y="2242867"/>
            <a:ext cx="2951492" cy="2651095"/>
          </a:xfrm>
          <a:prstGeom prst="rect">
            <a:avLst/>
          </a:prstGeom>
        </p:spPr>
      </p:pic>
      <p:sp>
        <p:nvSpPr>
          <p:cNvPr id="6" name="Slide Number Placeholder 5"/>
          <p:cNvSpPr>
            <a:spLocks noGrp="1"/>
          </p:cNvSpPr>
          <p:nvPr>
            <p:ph type="sldNum" sz="quarter" idx="12"/>
          </p:nvPr>
        </p:nvSpPr>
        <p:spPr/>
        <p:txBody>
          <a:bodyPr/>
          <a:lstStyle/>
          <a:p>
            <a:fld id="{A6B96A3C-FA27-49EA-8655-EFCC5E23AFD7}" type="slidenum">
              <a:rPr lang="en-US" smtClean="0"/>
              <a:t>4</a:t>
            </a:fld>
            <a:endParaRPr lang="en-US"/>
          </a:p>
        </p:txBody>
      </p:sp>
    </p:spTree>
    <p:extLst>
      <p:ext uri="{BB962C8B-B14F-4D97-AF65-F5344CB8AC3E}">
        <p14:creationId xmlns:p14="http://schemas.microsoft.com/office/powerpoint/2010/main" val="96847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287"/>
            <a:ext cx="10515600" cy="3148641"/>
          </a:xfrm>
        </p:spPr>
        <p:txBody>
          <a:bodyPr>
            <a:normAutofit/>
          </a:bodyPr>
          <a:lstStyle/>
          <a:p>
            <a:pPr algn="ctr"/>
            <a:r>
              <a:rPr lang="en-US" sz="3200" b="1" dirty="0" smtClean="0"/>
              <a:t>Goal: 80 or more pits produced per year by 2020 - 30 or more pits per year at Los Alamos, 50 or more pits per year at Savannah River Site in abandoned MOX facility </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7072" y="2700067"/>
            <a:ext cx="6717855" cy="3476895"/>
          </a:xfrm>
        </p:spPr>
      </p:pic>
      <p:sp>
        <p:nvSpPr>
          <p:cNvPr id="3" name="Slide Number Placeholder 2"/>
          <p:cNvSpPr>
            <a:spLocks noGrp="1"/>
          </p:cNvSpPr>
          <p:nvPr>
            <p:ph type="sldNum" sz="quarter" idx="12"/>
          </p:nvPr>
        </p:nvSpPr>
        <p:spPr/>
        <p:txBody>
          <a:bodyPr/>
          <a:lstStyle/>
          <a:p>
            <a:fld id="{A6B96A3C-FA27-49EA-8655-EFCC5E23AFD7}" type="slidenum">
              <a:rPr lang="en-US" smtClean="0"/>
              <a:t>5</a:t>
            </a:fld>
            <a:endParaRPr lang="en-US"/>
          </a:p>
        </p:txBody>
      </p:sp>
    </p:spTree>
    <p:extLst>
      <p:ext uri="{BB962C8B-B14F-4D97-AF65-F5344CB8AC3E}">
        <p14:creationId xmlns:p14="http://schemas.microsoft.com/office/powerpoint/2010/main" val="160576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House language in NDAA for FY2020 repeals 80 </a:t>
            </a:r>
            <a:r>
              <a:rPr lang="en-US" sz="3200" b="1" dirty="0" err="1" smtClean="0"/>
              <a:t>ppy</a:t>
            </a:r>
            <a:r>
              <a:rPr lang="en-US" sz="3200" b="1" dirty="0" smtClean="0"/>
              <a:t> requirement – Now in Conference Committee; “Skinny NDAA” or “Continuing Resolution” </a:t>
            </a:r>
            <a:r>
              <a:rPr lang="en-US" sz="3200" b="1" dirty="0"/>
              <a:t>M</a:t>
            </a:r>
            <a:r>
              <a:rPr lang="en-US" sz="3200" b="1" dirty="0" smtClean="0"/>
              <a:t>ay Leave PBP Unauthorized &amp; Unfunded</a:t>
            </a:r>
            <a:endParaRPr lang="en-US" sz="3200" b="1" dirty="0"/>
          </a:p>
        </p:txBody>
      </p:sp>
      <p:sp>
        <p:nvSpPr>
          <p:cNvPr id="3" name="Content Placeholder 2"/>
          <p:cNvSpPr>
            <a:spLocks noGrp="1"/>
          </p:cNvSpPr>
          <p:nvPr>
            <p:ph idx="1"/>
          </p:nvPr>
        </p:nvSpPr>
        <p:spPr/>
        <p:txBody>
          <a:bodyPr/>
          <a:lstStyle/>
          <a:p>
            <a:endParaRPr lang="en-US" dirty="0"/>
          </a:p>
          <a:p>
            <a:pPr algn="ctr"/>
            <a:r>
              <a:rPr lang="en-US" b="1" dirty="0"/>
              <a:t>House – </a:t>
            </a:r>
            <a:r>
              <a:rPr lang="en-US" dirty="0"/>
              <a:t>Requires production of 30 pits per year by 2027, and cuts funds of $241.1 million for pit production beyond 30 pits, leaving $471.3 million in the plutonium sustainment fund. (In comparison to the Senate, the House reduces the pit production requirement by 50 and reduces funding by 34%.) </a:t>
            </a:r>
          </a:p>
          <a:p>
            <a:endParaRPr lang="en-US" dirty="0"/>
          </a:p>
        </p:txBody>
      </p:sp>
      <p:sp>
        <p:nvSpPr>
          <p:cNvPr id="4" name="Slide Number Placeholder 3"/>
          <p:cNvSpPr>
            <a:spLocks noGrp="1"/>
          </p:cNvSpPr>
          <p:nvPr>
            <p:ph type="sldNum" sz="quarter" idx="12"/>
          </p:nvPr>
        </p:nvSpPr>
        <p:spPr/>
        <p:txBody>
          <a:bodyPr/>
          <a:lstStyle/>
          <a:p>
            <a:fld id="{A6B96A3C-FA27-49EA-8655-EFCC5E23AFD7}" type="slidenum">
              <a:rPr lang="en-US" smtClean="0"/>
              <a:t>6</a:t>
            </a:fld>
            <a:endParaRPr lang="en-US"/>
          </a:p>
        </p:txBody>
      </p:sp>
    </p:spTree>
    <p:extLst>
      <p:ext uri="{BB962C8B-B14F-4D97-AF65-F5344CB8AC3E}">
        <p14:creationId xmlns:p14="http://schemas.microsoft.com/office/powerpoint/2010/main" val="106614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08732"/>
          </a:xfrm>
        </p:spPr>
        <p:txBody>
          <a:bodyPr>
            <a:normAutofit fontScale="90000"/>
          </a:bodyPr>
          <a:lstStyle/>
          <a:p>
            <a:pPr algn="ctr"/>
            <a:r>
              <a:rPr lang="en-US" sz="3600" dirty="0" smtClean="0"/>
              <a:t/>
            </a:r>
            <a:br>
              <a:rPr lang="en-US" sz="3600" dirty="0" smtClean="0"/>
            </a:br>
            <a:r>
              <a:rPr lang="en-US" sz="3600" b="1" dirty="0" smtClean="0"/>
              <a:t>Los Alamos – “Plutonium Center of Excellence” (?!) - has a 20 </a:t>
            </a:r>
            <a:r>
              <a:rPr lang="en-US" sz="3600" b="1" dirty="0" err="1" smtClean="0"/>
              <a:t>ppy</a:t>
            </a:r>
            <a:r>
              <a:rPr lang="en-US" sz="3600" b="1" dirty="0" smtClean="0"/>
              <a:t> capacity that has never been reached; Plutonium handling halted from 2013-2016 so where’s the proof that Los Alamos can make 30+ </a:t>
            </a:r>
            <a:r>
              <a:rPr lang="en-US" sz="3600" b="1" dirty="0" err="1" smtClean="0"/>
              <a:t>ppy</a:t>
            </a:r>
            <a:r>
              <a:rPr lang="en-US" sz="3600" b="1" dirty="0" smtClean="0"/>
              <a:t>?</a:t>
            </a:r>
            <a:br>
              <a:rPr lang="en-US" sz="3600" b="1" dirty="0" smtClean="0"/>
            </a:b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479" y="2026190"/>
            <a:ext cx="6400800" cy="4124444"/>
          </a:xfrm>
        </p:spPr>
      </p:pic>
      <p:sp>
        <p:nvSpPr>
          <p:cNvPr id="3" name="Slide Number Placeholder 2"/>
          <p:cNvSpPr>
            <a:spLocks noGrp="1"/>
          </p:cNvSpPr>
          <p:nvPr>
            <p:ph type="sldNum" sz="quarter" idx="12"/>
          </p:nvPr>
        </p:nvSpPr>
        <p:spPr/>
        <p:txBody>
          <a:bodyPr/>
          <a:lstStyle/>
          <a:p>
            <a:fld id="{A6B96A3C-FA27-49EA-8655-EFCC5E23AFD7}" type="slidenum">
              <a:rPr lang="en-US" smtClean="0"/>
              <a:t>7</a:t>
            </a:fld>
            <a:endParaRPr lang="en-US"/>
          </a:p>
        </p:txBody>
      </p:sp>
    </p:spTree>
    <p:extLst>
      <p:ext uri="{BB962C8B-B14F-4D97-AF65-F5344CB8AC3E}">
        <p14:creationId xmlns:p14="http://schemas.microsoft.com/office/powerpoint/2010/main" val="14577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00769"/>
          </a:xfrm>
        </p:spPr>
        <p:txBody>
          <a:bodyPr>
            <a:normAutofit fontScale="90000"/>
          </a:bodyPr>
          <a:lstStyle/>
          <a:p>
            <a:pPr algn="ctr"/>
            <a:r>
              <a:rPr lang="en-US" sz="3600" b="1" dirty="0" smtClean="0"/>
              <a:t>Starting from scratch has high risks: SRS has no pit production no capacity or experience &amp; no plutonium casting experience; plutonium production halted in late 1980s; recent experience has been plutonium storage, plutonium </a:t>
            </a:r>
            <a:r>
              <a:rPr lang="en-US" sz="3600" b="1" dirty="0" err="1" smtClean="0"/>
              <a:t>downblending</a:t>
            </a:r>
            <a:r>
              <a:rPr lang="en-US" sz="3600" b="1" dirty="0" smtClean="0"/>
              <a:t> and some plutonium oxide production (now halted)</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687" y="3129756"/>
            <a:ext cx="4994693" cy="2986372"/>
          </a:xfrm>
        </p:spPr>
      </p:pic>
      <p:sp>
        <p:nvSpPr>
          <p:cNvPr id="3" name="Slide Number Placeholder 2"/>
          <p:cNvSpPr>
            <a:spLocks noGrp="1"/>
          </p:cNvSpPr>
          <p:nvPr>
            <p:ph type="sldNum" sz="quarter" idx="12"/>
          </p:nvPr>
        </p:nvSpPr>
        <p:spPr/>
        <p:txBody>
          <a:bodyPr/>
          <a:lstStyle/>
          <a:p>
            <a:fld id="{A6B96A3C-FA27-49EA-8655-EFCC5E23AFD7}" type="slidenum">
              <a:rPr lang="en-US" smtClean="0"/>
              <a:t>8</a:t>
            </a:fld>
            <a:endParaRPr lang="en-US"/>
          </a:p>
        </p:txBody>
      </p:sp>
    </p:spTree>
    <p:extLst>
      <p:ext uri="{BB962C8B-B14F-4D97-AF65-F5344CB8AC3E}">
        <p14:creationId xmlns:p14="http://schemas.microsoft.com/office/powerpoint/2010/main" val="21860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Proposed Plutonium Bomb Plant (PBP) would be located in the partially constructed MOX facility; NNSA has given no proof that the ill-designed, problem-plagued facility can be “repurposed” – NNSA is stonewalling a FOIA request on “repurposing” plans</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7072" y="2173857"/>
            <a:ext cx="6717855" cy="4003106"/>
          </a:xfrm>
        </p:spPr>
      </p:pic>
      <p:sp>
        <p:nvSpPr>
          <p:cNvPr id="3" name="Slide Number Placeholder 2"/>
          <p:cNvSpPr>
            <a:spLocks noGrp="1"/>
          </p:cNvSpPr>
          <p:nvPr>
            <p:ph type="sldNum" sz="quarter" idx="12"/>
          </p:nvPr>
        </p:nvSpPr>
        <p:spPr/>
        <p:txBody>
          <a:bodyPr/>
          <a:lstStyle/>
          <a:p>
            <a:fld id="{A6B96A3C-FA27-49EA-8655-EFCC5E23AFD7}" type="slidenum">
              <a:rPr lang="en-US" smtClean="0"/>
              <a:t>9</a:t>
            </a:fld>
            <a:endParaRPr lang="en-US"/>
          </a:p>
        </p:txBody>
      </p:sp>
    </p:spTree>
    <p:extLst>
      <p:ext uri="{BB962C8B-B14F-4D97-AF65-F5344CB8AC3E}">
        <p14:creationId xmlns:p14="http://schemas.microsoft.com/office/powerpoint/2010/main" val="389725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522</Words>
  <Application>Microsoft Office PowerPoint</Application>
  <PresentationFormat>Widescreen</PresentationFormat>
  <Paragraphs>35</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Rocky Flats Disaster: Red Light for SRS Plutonium Bomb Plant (PBP)   PBP = More Plutonium, More Risk, More Nuclear Waste in South Carolina for Fabrication of “Pits” Not Needed for a New, Provocative Nuclear Weapon </vt:lpstr>
      <vt:lpstr>We’re here because DOE has proposed expanding pit production to the Savannah River Site (SRS), a new mission, and lessons can be learned from DOE’s pit-production experience in the past, at the plutonium-contaminated Rocky Flats site</vt:lpstr>
      <vt:lpstr>Congress directed the National Nuclear Security Administration (NNSA) in the NDAA for FY 2015 to “demonstrate” production of 80 pits/year by 2027</vt:lpstr>
      <vt:lpstr>DOD “Nuclear Posture Review” 2018 – No “need” given for the new weapon (W87-1-like) for which new pits would be used &amp; which could stimulate a new nuclear arms race – How could we possibly need more nuclear weapons?</vt:lpstr>
      <vt:lpstr>Goal: 80 or more pits produced per year by 2020 - 30 or more pits per year at Los Alamos, 50 or more pits per year at Savannah River Site in abandoned MOX facility </vt:lpstr>
      <vt:lpstr>House language in NDAA for FY2020 repeals 80 ppy requirement – Now in Conference Committee; “Skinny NDAA” or “Continuing Resolution” May Leave PBP Unauthorized &amp; Unfunded</vt:lpstr>
      <vt:lpstr> Los Alamos – “Plutonium Center of Excellence” (?!) - has a 20 ppy capacity that has never been reached; Plutonium handling halted from 2013-2016 so where’s the proof that Los Alamos can make 30+ ppy?  </vt:lpstr>
      <vt:lpstr>Starting from scratch has high risks: SRS has no pit production no capacity or experience &amp; no plutonium casting experience; plutonium production halted in late 1980s; recent experience has been plutonium storage, plutonium downblending and some plutonium oxide production (now halted)</vt:lpstr>
      <vt:lpstr>Proposed Plutonium Bomb Plant (PBP) would be located in the partially constructed MOX facility; NNSA has given no proof that the ill-designed, problem-plagued facility can be “repurposed” – NNSA is stonewalling a FOIA request on “repurposing” plans</vt:lpstr>
      <vt:lpstr>NNSA refusing to prepare required Programmatic Environmental Impact Statement (PEIS) on pit production in the DOE complex and is thus risking a lawsuit; EIS on PBP not enough to meet law and earlier settlement agreement</vt:lpstr>
      <vt:lpstr>When Rocky Flats closed, the fear of pit production being dumped on South Carolina was raised and opposed.  Photo is at main gate, 1991</vt:lpstr>
      <vt:lpstr>Pursuit of the Plutonium Bomb Plant (PBP) and expanded pit production must be halted, at least until:  1. Authorized and funded by Congress. 2  “Need” for W87-1-like warhead presented. 3. Nuclear proliferation risk assessment on PBP and the new warhead is prepared. 4. FOIA for documents on MOX “repurposing” released. 5. Legally mandated PEIS prepared. 6. MOX debacle has been fully investigated for fraud, waste, abuse and mismanagement by contractors and NNSA. 7. Special Grand Jury documents concerning Rocky Flats released and the cover-up ended.</vt:lpstr>
      <vt:lpstr>Now, we will hear from our guest from Colorado, who have deep knowledge about Rocky Flats and the harm it continues to cause and the threat plutonium pit production has to our area.  Ms. Patricia Mellen, Esq.  Dr. LeRoy Moore  Representing the Rocky Mountain Peace &amp; Justice Center in Boulder, CO</vt:lpstr>
      <vt:lpstr>Rocky Flats Plutonium Disaster: Hard Lessons  for South Carolina and Georgia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Flats Disaster: Red Light for SRS Plutonium Bomb Plant (PBP)   More Plutonium, More Nuclear Waste in South Carolina for Fabrication of “Pits” Not Needed  for New Nuclear Weapon</dc:title>
  <dc:creator>Tom</dc:creator>
  <cp:lastModifiedBy>Tom</cp:lastModifiedBy>
  <cp:revision>29</cp:revision>
  <dcterms:created xsi:type="dcterms:W3CDTF">2019-11-05T13:55:35Z</dcterms:created>
  <dcterms:modified xsi:type="dcterms:W3CDTF">2019-11-12T02:04:28Z</dcterms:modified>
</cp:coreProperties>
</file>