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7" r:id="rId2"/>
    <p:sldId id="256" r:id="rId3"/>
    <p:sldId id="258" r:id="rId4"/>
    <p:sldId id="259" r:id="rId5"/>
    <p:sldId id="265" r:id="rId6"/>
    <p:sldId id="301" r:id="rId7"/>
    <p:sldId id="300" r:id="rId8"/>
    <p:sldId id="294" r:id="rId9"/>
    <p:sldId id="297" r:id="rId10"/>
    <p:sldId id="296" r:id="rId11"/>
    <p:sldId id="298" r:id="rId12"/>
    <p:sldId id="299" r:id="rId13"/>
    <p:sldId id="295" r:id="rId14"/>
    <p:sldId id="271" r:id="rId15"/>
    <p:sldId id="279" r:id="rId16"/>
    <p:sldId id="305" r:id="rId17"/>
    <p:sldId id="306" r:id="rId18"/>
    <p:sldId id="307" r:id="rId19"/>
    <p:sldId id="30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2" autoAdjust="0"/>
    <p:restoredTop sz="91283" autoAdjust="0"/>
  </p:normalViewPr>
  <p:slideViewPr>
    <p:cSldViewPr>
      <p:cViewPr varScale="1">
        <p:scale>
          <a:sx n="81" d="100"/>
          <a:sy n="81" d="100"/>
        </p:scale>
        <p:origin x="94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6B4394-D834-44CF-AB78-21117F8366A2}" type="datetimeFigureOut">
              <a:rPr lang="en-US" smtClean="0"/>
              <a:pPr/>
              <a:t>11/12/2019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4A518-00F8-4339-993D-C294929649C0}" type="slidenum">
              <a:rPr lang="en-US" smtClean="0"/>
              <a:pPr/>
              <a:t>‹#›</a:t>
            </a:fld>
            <a:endParaRPr lang="en-US"/>
          </a:p>
        </p:txBody>
      </p:sp>
    </p:spTree>
    <p:extLst>
      <p:ext uri="{BB962C8B-B14F-4D97-AF65-F5344CB8AC3E}">
        <p14:creationId xmlns:p14="http://schemas.microsoft.com/office/powerpoint/2010/main" val="321591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5C4597-83D4-4685-BEDD-C6AF3D422B52}"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67AF6-D4BB-463B-8F66-6D51BB5EED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5C4597-83D4-4685-BEDD-C6AF3D422B52}"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67AF6-D4BB-463B-8F66-6D51BB5EED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5C4597-83D4-4685-BEDD-C6AF3D422B52}"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67AF6-D4BB-463B-8F66-6D51BB5EED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5C4597-83D4-4685-BEDD-C6AF3D422B52}"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67AF6-D4BB-463B-8F66-6D51BB5EED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5C4597-83D4-4685-BEDD-C6AF3D422B52}"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67AF6-D4BB-463B-8F66-6D51BB5EED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5C4597-83D4-4685-BEDD-C6AF3D422B52}"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67AF6-D4BB-463B-8F66-6D51BB5EED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5C4597-83D4-4685-BEDD-C6AF3D422B52}" type="datetimeFigureOut">
              <a:rPr lang="en-US" smtClean="0"/>
              <a:pPr/>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67AF6-D4BB-463B-8F66-6D51BB5EED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5C4597-83D4-4685-BEDD-C6AF3D422B52}" type="datetimeFigureOut">
              <a:rPr lang="en-US" smtClean="0"/>
              <a:pPr/>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67AF6-D4BB-463B-8F66-6D51BB5EED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C4597-83D4-4685-BEDD-C6AF3D422B52}" type="datetimeFigureOut">
              <a:rPr lang="en-US" smtClean="0"/>
              <a:pPr/>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67AF6-D4BB-463B-8F66-6D51BB5EED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C4597-83D4-4685-BEDD-C6AF3D422B52}"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67AF6-D4BB-463B-8F66-6D51BB5EED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C4597-83D4-4685-BEDD-C6AF3D422B52}"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67AF6-D4BB-463B-8F66-6D51BB5EED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C4597-83D4-4685-BEDD-C6AF3D422B52}" type="datetimeFigureOut">
              <a:rPr lang="en-US" smtClean="0"/>
              <a:pPr/>
              <a:t>11/12/2019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67AF6-D4BB-463B-8F66-6D51BB5EED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762000"/>
          </a:xfrm>
        </p:spPr>
        <p:txBody>
          <a:bodyPr>
            <a:normAutofit fontScale="90000"/>
          </a:bodyPr>
          <a:lstStyle/>
          <a:p>
            <a:r>
              <a:rPr lang="en-US" sz="4000" dirty="0" smtClean="0"/>
              <a:t/>
            </a:r>
            <a:br>
              <a:rPr lang="en-US" sz="4000" dirty="0" smtClean="0"/>
            </a:br>
            <a:r>
              <a:rPr lang="en-US" sz="4000" dirty="0" smtClean="0"/>
              <a:t>The Lessons of Rocky Flats</a:t>
            </a:r>
            <a:br>
              <a:rPr lang="en-US" sz="4000" dirty="0" smtClean="0"/>
            </a:br>
            <a:endParaRPr lang="en-US" sz="2400" dirty="0"/>
          </a:p>
        </p:txBody>
      </p:sp>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ECACFBA9-CC11-431B-A073-06B94959E0C9}" type="slidenum">
              <a:rPr lang="en-US" sz="1600" smtClean="0"/>
              <a:pPr/>
              <a:t>1</a:t>
            </a:fld>
            <a:endParaRPr lang="en-US" sz="1600" dirty="0"/>
          </a:p>
        </p:txBody>
      </p:sp>
      <p:sp>
        <p:nvSpPr>
          <p:cNvPr id="5" name="TextBox 4"/>
          <p:cNvSpPr txBox="1"/>
          <p:nvPr/>
        </p:nvSpPr>
        <p:spPr>
          <a:xfrm>
            <a:off x="4648200" y="4495800"/>
            <a:ext cx="3505200" cy="646331"/>
          </a:xfrm>
          <a:prstGeom prst="rect">
            <a:avLst/>
          </a:prstGeom>
          <a:noFill/>
        </p:spPr>
        <p:txBody>
          <a:bodyPr wrap="square" rtlCol="0">
            <a:spAutoFit/>
          </a:bodyPr>
          <a:lstStyle/>
          <a:p>
            <a:pPr algn="ctr"/>
            <a:r>
              <a:rPr lang="en-US" dirty="0" smtClean="0"/>
              <a:t>Patricia Mellen, Attorney at Law</a:t>
            </a:r>
          </a:p>
          <a:p>
            <a:pPr algn="ctr"/>
            <a:r>
              <a:rPr lang="en-US" dirty="0" smtClean="0"/>
              <a:t>www.patmellenlaw.com</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85800" y="2209800"/>
            <a:ext cx="2921000" cy="3732866"/>
          </a:xfrm>
          <a:prstGeom prst="rect">
            <a:avLst/>
          </a:prstGeom>
          <a:noFill/>
          <a:ln w="9525">
            <a:noFill/>
            <a:miter lim="800000"/>
            <a:headEnd/>
            <a:tailEnd/>
          </a:ln>
        </p:spPr>
      </p:pic>
      <p:sp>
        <p:nvSpPr>
          <p:cNvPr id="9" name="TextBox 8"/>
          <p:cNvSpPr txBox="1"/>
          <p:nvPr/>
        </p:nvSpPr>
        <p:spPr>
          <a:xfrm>
            <a:off x="4343400" y="2514600"/>
            <a:ext cx="4114800" cy="1384995"/>
          </a:xfrm>
          <a:prstGeom prst="rect">
            <a:avLst/>
          </a:prstGeom>
          <a:noFill/>
        </p:spPr>
        <p:txBody>
          <a:bodyPr wrap="square" rtlCol="0">
            <a:spAutoFit/>
          </a:bodyPr>
          <a:lstStyle/>
          <a:p>
            <a:pPr algn="ctr"/>
            <a:r>
              <a:rPr lang="en-US" sz="2400" dirty="0" smtClean="0"/>
              <a:t>Savannah River Site Forum</a:t>
            </a:r>
          </a:p>
          <a:p>
            <a:pPr algn="ctr"/>
            <a:r>
              <a:rPr lang="en-US" sz="2400" dirty="0" smtClean="0"/>
              <a:t>Aiken Public Library</a:t>
            </a:r>
          </a:p>
          <a:p>
            <a:pPr algn="ctr"/>
            <a:endParaRPr lang="en-US" dirty="0" smtClean="0"/>
          </a:p>
          <a:p>
            <a:pPr algn="ctr"/>
            <a:r>
              <a:rPr lang="en-US" dirty="0" smtClean="0"/>
              <a:t>November 12,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DCF51474-D8C3-40A7-A5B1-3D06BDFAE0A0}" type="slidenum">
              <a:rPr lang="en-US" sz="1600" smtClean="0"/>
              <a:pPr/>
              <a:t>10</a:t>
            </a:fld>
            <a:endParaRPr lang="en-US" sz="1600" dirty="0"/>
          </a:p>
        </p:txBody>
      </p:sp>
      <p:sp>
        <p:nvSpPr>
          <p:cNvPr id="5" name="Title 6"/>
          <p:cNvSpPr txBox="1">
            <a:spLocks/>
          </p:cNvSpPr>
          <p:nvPr/>
        </p:nvSpPr>
        <p:spPr>
          <a:xfrm>
            <a:off x="914400" y="457200"/>
            <a:ext cx="6553200" cy="685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Context “Truth 2: Now”</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14400" y="1371601"/>
            <a:ext cx="7010400" cy="4247317"/>
          </a:xfrm>
          <a:prstGeom prst="rect">
            <a:avLst/>
          </a:prstGeom>
          <a:noFill/>
        </p:spPr>
        <p:txBody>
          <a:bodyPr wrap="square" rtlCol="0">
            <a:spAutoFit/>
          </a:bodyPr>
          <a:lstStyle/>
          <a:p>
            <a:pPr>
              <a:buFont typeface="Arial" pitchFamily="34" charset="0"/>
              <a:buChar char="•"/>
            </a:pPr>
            <a:r>
              <a:rPr lang="en-US" dirty="0" smtClean="0"/>
              <a:t> September 2006 Corrective Action Decision/Record Of Decision </a:t>
            </a:r>
          </a:p>
          <a:p>
            <a:pPr lvl="1">
              <a:buFont typeface="Arial" pitchFamily="34" charset="0"/>
              <a:buChar char="•"/>
            </a:pPr>
            <a:r>
              <a:rPr lang="en-US" dirty="0" smtClean="0"/>
              <a:t> Drew the boundary lines between the COU and POU (“Refuge”)</a:t>
            </a:r>
          </a:p>
          <a:p>
            <a:pPr lvl="1">
              <a:buFont typeface="Arial" pitchFamily="34" charset="0"/>
              <a:buChar char="•"/>
            </a:pPr>
            <a:r>
              <a:rPr lang="en-US" dirty="0" smtClean="0"/>
              <a:t> COU – Institutional Controls</a:t>
            </a:r>
          </a:p>
          <a:p>
            <a:pPr lvl="1">
              <a:buFont typeface="Arial" pitchFamily="34" charset="0"/>
              <a:buChar char="•"/>
            </a:pPr>
            <a:r>
              <a:rPr lang="en-US" dirty="0" smtClean="0"/>
              <a:t> POU – Safe for “Unlimited Use, Unrestricted Exposure”</a:t>
            </a:r>
          </a:p>
          <a:p>
            <a:endParaRPr lang="en-US" dirty="0" smtClean="0"/>
          </a:p>
          <a:p>
            <a:pPr>
              <a:buFont typeface="Arial" pitchFamily="34" charset="0"/>
              <a:buChar char="•"/>
            </a:pPr>
            <a:r>
              <a:rPr lang="en-US" dirty="0" smtClean="0"/>
              <a:t> COU </a:t>
            </a:r>
          </a:p>
          <a:p>
            <a:pPr lvl="1">
              <a:buFont typeface="Arial" pitchFamily="34" charset="0"/>
              <a:buChar char="•"/>
            </a:pPr>
            <a:r>
              <a:rPr lang="en-US" dirty="0" smtClean="0"/>
              <a:t> October 2004 - LSO Established 118 Stat. 2164 Sec. 3118</a:t>
            </a:r>
          </a:p>
          <a:p>
            <a:pPr lvl="1">
              <a:buFont typeface="Arial" pitchFamily="34" charset="0"/>
              <a:buChar char="•"/>
            </a:pPr>
            <a:r>
              <a:rPr lang="en-US" dirty="0"/>
              <a:t> </a:t>
            </a:r>
            <a:r>
              <a:rPr lang="en-US" dirty="0" smtClean="0"/>
              <a:t>February 2006 - IGA Establishing Rocky Flats Stewardship Council</a:t>
            </a:r>
          </a:p>
          <a:p>
            <a:pPr lvl="1">
              <a:buFont typeface="Arial" pitchFamily="34" charset="0"/>
              <a:buChar char="•"/>
            </a:pPr>
            <a:r>
              <a:rPr lang="en-US" dirty="0" smtClean="0"/>
              <a:t> February 2007 - Rocky Flats Legacy Management Agreement</a:t>
            </a:r>
          </a:p>
          <a:p>
            <a:pPr lvl="1">
              <a:buFont typeface="Arial" pitchFamily="34" charset="0"/>
              <a:buChar char="•"/>
            </a:pPr>
            <a:endParaRPr lang="en-US" dirty="0"/>
          </a:p>
          <a:p>
            <a:pPr>
              <a:buFont typeface="Arial" pitchFamily="34" charset="0"/>
              <a:buChar char="•"/>
            </a:pPr>
            <a:r>
              <a:rPr lang="en-US" dirty="0" smtClean="0"/>
              <a:t> POU</a:t>
            </a:r>
          </a:p>
          <a:p>
            <a:pPr lvl="1">
              <a:buFont typeface="Arial" pitchFamily="34" charset="0"/>
              <a:buChar char="•"/>
            </a:pPr>
            <a:r>
              <a:rPr lang="en-US" dirty="0"/>
              <a:t> </a:t>
            </a:r>
            <a:r>
              <a:rPr lang="en-US" dirty="0" smtClean="0"/>
              <a:t>December 2001 – Rocky Flats National Wildlife Refuge Act</a:t>
            </a:r>
          </a:p>
          <a:p>
            <a:pPr lvl="1">
              <a:buFont typeface="Arial" pitchFamily="34" charset="0"/>
              <a:buChar char="•"/>
            </a:pPr>
            <a:r>
              <a:rPr lang="en-US" dirty="0"/>
              <a:t> </a:t>
            </a:r>
            <a:r>
              <a:rPr lang="en-US" dirty="0" smtClean="0"/>
              <a:t>April 2005 – Revised Comprehensive Conservation Plan</a:t>
            </a:r>
          </a:p>
          <a:p>
            <a:pPr lvl="1">
              <a:buFont typeface="Arial" pitchFamily="34" charset="0"/>
              <a:buChar char="•"/>
            </a:pPr>
            <a:r>
              <a:rPr lang="en-US" dirty="0"/>
              <a:t> </a:t>
            </a:r>
            <a:r>
              <a:rPr lang="en-US" dirty="0" smtClean="0"/>
              <a:t>July 2007 – Rocky Flats National Wildlife Refuge established</a:t>
            </a:r>
          </a:p>
          <a:p>
            <a:pPr lvl="1">
              <a:buFont typeface="Arial" pitchFamily="34" charset="0"/>
              <a:buChar char="•"/>
            </a:pPr>
            <a:r>
              <a:rPr lang="en-US" dirty="0" smtClean="0"/>
              <a:t> December 2011 – JPPHA Easement &amp; Section 16 swap begins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DCF51474-D8C3-40A7-A5B1-3D06BDFAE0A0}" type="slidenum">
              <a:rPr lang="en-US" sz="1600" smtClean="0"/>
              <a:pPr/>
              <a:t>11</a:t>
            </a:fld>
            <a:endParaRPr lang="en-US" sz="1600" dirty="0"/>
          </a:p>
        </p:txBody>
      </p:sp>
      <p:sp>
        <p:nvSpPr>
          <p:cNvPr id="5" name="Title 6"/>
          <p:cNvSpPr txBox="1">
            <a:spLocks/>
          </p:cNvSpPr>
          <p:nvPr/>
        </p:nvSpPr>
        <p:spPr>
          <a:xfrm>
            <a:off x="914400" y="457200"/>
            <a:ext cx="6553200" cy="685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Context “Truth 2: Now”</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14400" y="1371601"/>
            <a:ext cx="7010400" cy="4247317"/>
          </a:xfrm>
          <a:prstGeom prst="rect">
            <a:avLst/>
          </a:prstGeom>
          <a:noFill/>
        </p:spPr>
        <p:txBody>
          <a:bodyPr wrap="square" rtlCol="0">
            <a:spAutoFit/>
          </a:bodyPr>
          <a:lstStyle/>
          <a:p>
            <a:pPr>
              <a:buFont typeface="Arial" pitchFamily="34" charset="0"/>
              <a:buChar char="•"/>
            </a:pPr>
            <a:r>
              <a:rPr lang="en-US" dirty="0" smtClean="0"/>
              <a:t> COU Institutional Controls</a:t>
            </a:r>
          </a:p>
          <a:p>
            <a:pPr lvl="1">
              <a:buFont typeface="Arial" pitchFamily="34" charset="0"/>
              <a:buChar char="•"/>
            </a:pPr>
            <a:r>
              <a:rPr lang="en-US" dirty="0" smtClean="0"/>
              <a:t> Active Monitoring </a:t>
            </a:r>
          </a:p>
          <a:p>
            <a:pPr lvl="2">
              <a:buFont typeface="Arial" pitchFamily="34" charset="0"/>
              <a:buChar char="•"/>
            </a:pPr>
            <a:r>
              <a:rPr lang="en-US" dirty="0" smtClean="0"/>
              <a:t> Ground-water Sampling</a:t>
            </a:r>
          </a:p>
          <a:p>
            <a:pPr lvl="2">
              <a:buFont typeface="Arial" pitchFamily="34" charset="0"/>
              <a:buChar char="•"/>
            </a:pPr>
            <a:r>
              <a:rPr lang="en-US" dirty="0"/>
              <a:t> </a:t>
            </a:r>
            <a:r>
              <a:rPr lang="en-US" dirty="0" smtClean="0"/>
              <a:t>Surface-water Sampling</a:t>
            </a:r>
          </a:p>
          <a:p>
            <a:pPr lvl="1">
              <a:buFont typeface="Arial" pitchFamily="34" charset="0"/>
              <a:buChar char="•"/>
            </a:pPr>
            <a:r>
              <a:rPr lang="en-US" dirty="0"/>
              <a:t> </a:t>
            </a:r>
            <a:r>
              <a:rPr lang="en-US" dirty="0" smtClean="0"/>
              <a:t>Discontinued Monitoring</a:t>
            </a:r>
          </a:p>
          <a:p>
            <a:pPr lvl="2">
              <a:buFont typeface="Arial" pitchFamily="34" charset="0"/>
              <a:buChar char="•"/>
            </a:pPr>
            <a:r>
              <a:rPr lang="en-US" dirty="0"/>
              <a:t> </a:t>
            </a:r>
            <a:r>
              <a:rPr lang="en-US" dirty="0" smtClean="0"/>
              <a:t>Air Quality</a:t>
            </a:r>
          </a:p>
          <a:p>
            <a:pPr lvl="2">
              <a:buFont typeface="Arial" pitchFamily="34" charset="0"/>
              <a:buChar char="•"/>
            </a:pPr>
            <a:r>
              <a:rPr lang="en-US" dirty="0"/>
              <a:t> </a:t>
            </a:r>
            <a:r>
              <a:rPr lang="en-US" dirty="0" smtClean="0"/>
              <a:t>Soil  </a:t>
            </a:r>
          </a:p>
          <a:p>
            <a:pPr lvl="1"/>
            <a:endParaRPr lang="en-US" dirty="0"/>
          </a:p>
          <a:p>
            <a:pPr>
              <a:buFont typeface="Arial" pitchFamily="34" charset="0"/>
              <a:buChar char="•"/>
            </a:pPr>
            <a:r>
              <a:rPr lang="en-US" dirty="0" smtClean="0"/>
              <a:t> COU Ongoing Issues</a:t>
            </a:r>
          </a:p>
          <a:p>
            <a:pPr lvl="1">
              <a:buFont typeface="Arial" pitchFamily="34" charset="0"/>
              <a:buChar char="•"/>
            </a:pPr>
            <a:r>
              <a:rPr lang="en-US" dirty="0"/>
              <a:t> </a:t>
            </a:r>
            <a:r>
              <a:rPr lang="en-US" dirty="0" smtClean="0"/>
              <a:t>Original Landfill Slumping</a:t>
            </a:r>
          </a:p>
          <a:p>
            <a:pPr lvl="1">
              <a:buFont typeface="Arial" pitchFamily="34" charset="0"/>
              <a:buChar char="•"/>
            </a:pPr>
            <a:r>
              <a:rPr lang="en-US" dirty="0"/>
              <a:t> </a:t>
            </a:r>
            <a:r>
              <a:rPr lang="en-US" dirty="0" smtClean="0"/>
              <a:t>Periodic Points of Compliance </a:t>
            </a:r>
            <a:r>
              <a:rPr lang="en-US" dirty="0" err="1" smtClean="0"/>
              <a:t>Exceedances</a:t>
            </a:r>
            <a:endParaRPr lang="en-US" dirty="0" smtClean="0"/>
          </a:p>
          <a:p>
            <a:pPr lvl="1">
              <a:buFont typeface="Arial" pitchFamily="34" charset="0"/>
              <a:buChar char="•"/>
            </a:pPr>
            <a:r>
              <a:rPr lang="en-US" dirty="0" smtClean="0"/>
              <a:t> Fate of the Terminal Ponds</a:t>
            </a:r>
          </a:p>
          <a:p>
            <a:pPr lvl="1">
              <a:buFont typeface="Arial" pitchFamily="34" charset="0"/>
              <a:buChar char="•"/>
            </a:pPr>
            <a:r>
              <a:rPr lang="en-US" dirty="0" smtClean="0"/>
              <a:t> Soil Erosion Mitigation</a:t>
            </a:r>
          </a:p>
          <a:p>
            <a:pPr lvl="1">
              <a:buFont typeface="Arial" pitchFamily="34" charset="0"/>
              <a:buChar char="•"/>
            </a:pPr>
            <a:r>
              <a:rPr lang="en-US" dirty="0" smtClean="0"/>
              <a:t> Water Treatment/Testing Facility Maintenance</a:t>
            </a:r>
          </a:p>
          <a:p>
            <a:pPr lvl="1">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C9E34E77-AF7D-4A27-94D0-5F7CD55767EC}" type="slidenum">
              <a:rPr lang="en-US" sz="1600" smtClean="0"/>
              <a:pPr/>
              <a:t>12</a:t>
            </a:fld>
            <a:endParaRPr lang="en-US" sz="1600" dirty="0"/>
          </a:p>
        </p:txBody>
      </p:sp>
      <p:sp>
        <p:nvSpPr>
          <p:cNvPr id="5" name="Title 6"/>
          <p:cNvSpPr txBox="1">
            <a:spLocks/>
          </p:cNvSpPr>
          <p:nvPr/>
        </p:nvSpPr>
        <p:spPr>
          <a:xfrm>
            <a:off x="914400" y="457200"/>
            <a:ext cx="6553200" cy="685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Context “Truth 3: There is on and off-site residual contamination”</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14400" y="1600200"/>
            <a:ext cx="7010400" cy="3970318"/>
          </a:xfrm>
          <a:prstGeom prst="rect">
            <a:avLst/>
          </a:prstGeom>
          <a:noFill/>
        </p:spPr>
        <p:txBody>
          <a:bodyPr wrap="square" rtlCol="0">
            <a:spAutoFit/>
          </a:bodyPr>
          <a:lstStyle/>
          <a:p>
            <a:pPr>
              <a:buFont typeface="Arial" pitchFamily="34" charset="0"/>
              <a:buChar char="•"/>
            </a:pPr>
            <a:r>
              <a:rPr lang="en-US" dirty="0" smtClean="0"/>
              <a:t> On Site Residual Contamination</a:t>
            </a:r>
          </a:p>
          <a:p>
            <a:pPr lvl="1">
              <a:buFont typeface="Arial" pitchFamily="34" charset="0"/>
              <a:buChar char="•"/>
            </a:pPr>
            <a:r>
              <a:rPr lang="en-US" dirty="0" smtClean="0"/>
              <a:t> Example – three </a:t>
            </a:r>
            <a:r>
              <a:rPr lang="en-US" dirty="0" err="1" smtClean="0"/>
              <a:t>Pu</a:t>
            </a:r>
            <a:r>
              <a:rPr lang="en-US" dirty="0" smtClean="0"/>
              <a:t> standards established</a:t>
            </a:r>
          </a:p>
          <a:p>
            <a:pPr lvl="2">
              <a:buFont typeface="Arial" pitchFamily="34" charset="0"/>
              <a:buChar char="•"/>
            </a:pPr>
            <a:r>
              <a:rPr lang="en-US" dirty="0"/>
              <a:t> </a:t>
            </a:r>
            <a:r>
              <a:rPr lang="en-US" dirty="0" smtClean="0"/>
              <a:t> Surface – 3’:  50 </a:t>
            </a:r>
            <a:r>
              <a:rPr lang="en-US" dirty="0" err="1" smtClean="0"/>
              <a:t>pCi</a:t>
            </a:r>
            <a:r>
              <a:rPr lang="en-US" dirty="0" smtClean="0"/>
              <a:t>/g </a:t>
            </a:r>
          </a:p>
          <a:p>
            <a:pPr lvl="2">
              <a:buFont typeface="Arial" pitchFamily="34" charset="0"/>
              <a:buChar char="•"/>
            </a:pPr>
            <a:r>
              <a:rPr lang="en-US" dirty="0"/>
              <a:t> </a:t>
            </a:r>
            <a:r>
              <a:rPr lang="en-US" dirty="0" smtClean="0"/>
              <a:t> 3’ – 6’: 1,000 </a:t>
            </a:r>
            <a:r>
              <a:rPr lang="en-US" dirty="0" err="1" smtClean="0"/>
              <a:t>pCi</a:t>
            </a:r>
            <a:r>
              <a:rPr lang="en-US" dirty="0" smtClean="0"/>
              <a:t>/g</a:t>
            </a:r>
          </a:p>
          <a:p>
            <a:pPr lvl="2">
              <a:buFont typeface="Arial" pitchFamily="34" charset="0"/>
              <a:buChar char="•"/>
            </a:pPr>
            <a:r>
              <a:rPr lang="en-US" dirty="0"/>
              <a:t> </a:t>
            </a:r>
            <a:r>
              <a:rPr lang="en-US" dirty="0" smtClean="0"/>
              <a:t> 6’ – Unlimited</a:t>
            </a:r>
          </a:p>
          <a:p>
            <a:pPr lvl="1">
              <a:buFont typeface="Arial" pitchFamily="34" charset="0"/>
              <a:buChar char="•"/>
            </a:pPr>
            <a:r>
              <a:rPr lang="en-US" dirty="0" smtClean="0"/>
              <a:t> Acknowledged</a:t>
            </a:r>
          </a:p>
          <a:p>
            <a:pPr lvl="2">
              <a:buFont typeface="Arial" pitchFamily="34" charset="0"/>
              <a:buChar char="•"/>
            </a:pPr>
            <a:r>
              <a:rPr lang="en-US" dirty="0"/>
              <a:t> </a:t>
            </a:r>
            <a:r>
              <a:rPr lang="en-US" dirty="0" smtClean="0"/>
              <a:t>COU Waste Buried in Place</a:t>
            </a:r>
          </a:p>
          <a:p>
            <a:pPr lvl="2">
              <a:buFont typeface="Arial" pitchFamily="34" charset="0"/>
              <a:buChar char="•"/>
            </a:pPr>
            <a:r>
              <a:rPr lang="en-US" dirty="0"/>
              <a:t> </a:t>
            </a:r>
            <a:r>
              <a:rPr lang="en-US" dirty="0" smtClean="0"/>
              <a:t>Sampled Hotspots – COU and Refuge</a:t>
            </a:r>
          </a:p>
          <a:p>
            <a:pPr lvl="2">
              <a:buFont typeface="Arial" pitchFamily="34" charset="0"/>
              <a:buChar char="•"/>
            </a:pPr>
            <a:r>
              <a:rPr lang="en-US" dirty="0"/>
              <a:t> </a:t>
            </a:r>
            <a:r>
              <a:rPr lang="en-US" dirty="0" smtClean="0"/>
              <a:t>Surface residue – solar ponds, burns</a:t>
            </a:r>
          </a:p>
          <a:p>
            <a:pPr lvl="1">
              <a:buFont typeface="Arial" pitchFamily="34" charset="0"/>
              <a:buChar char="•"/>
            </a:pPr>
            <a:r>
              <a:rPr lang="en-US" dirty="0"/>
              <a:t> </a:t>
            </a:r>
            <a:r>
              <a:rPr lang="en-US" dirty="0" smtClean="0"/>
              <a:t>Anecdotal</a:t>
            </a:r>
          </a:p>
          <a:p>
            <a:pPr lvl="2">
              <a:buFont typeface="Arial" pitchFamily="34" charset="0"/>
              <a:buChar char="•"/>
            </a:pPr>
            <a:r>
              <a:rPr lang="en-US" dirty="0"/>
              <a:t> </a:t>
            </a:r>
            <a:r>
              <a:rPr lang="en-US" dirty="0" smtClean="0"/>
              <a:t>Undocumented, un-remediated waste disposal </a:t>
            </a:r>
          </a:p>
          <a:p>
            <a:pPr lvl="2">
              <a:buFont typeface="Arial" pitchFamily="34" charset="0"/>
              <a:buChar char="•"/>
            </a:pPr>
            <a:r>
              <a:rPr lang="en-US" dirty="0"/>
              <a:t> </a:t>
            </a:r>
            <a:r>
              <a:rPr lang="en-US" dirty="0" smtClean="0"/>
              <a:t>Spray fields</a:t>
            </a:r>
            <a:endParaRPr lang="en-US" dirty="0"/>
          </a:p>
          <a:p>
            <a:pPr lvl="2"/>
            <a:endParaRPr lang="en-US" dirty="0" smtClean="0"/>
          </a:p>
          <a:p>
            <a:pPr>
              <a:buFont typeface="Arial" pitchFamily="34" charset="0"/>
              <a:buChar char="•"/>
            </a:pPr>
            <a:r>
              <a:rPr lang="en-US" dirty="0" smtClean="0"/>
              <a:t> Host of non-</a:t>
            </a:r>
            <a:r>
              <a:rPr lang="en-US" dirty="0" err="1" smtClean="0"/>
              <a:t>Pu</a:t>
            </a:r>
            <a:r>
              <a:rPr lang="en-US" dirty="0" smtClean="0"/>
              <a:t> special nuclear, hazardous, and toxic wastes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C9E34E77-AF7D-4A27-94D0-5F7CD55767EC}" type="slidenum">
              <a:rPr lang="en-US" sz="1600" smtClean="0"/>
              <a:pPr/>
              <a:t>13</a:t>
            </a:fld>
            <a:endParaRPr lang="en-US" sz="1600" dirty="0"/>
          </a:p>
        </p:txBody>
      </p:sp>
      <p:sp>
        <p:nvSpPr>
          <p:cNvPr id="5" name="Title 6"/>
          <p:cNvSpPr txBox="1">
            <a:spLocks/>
          </p:cNvSpPr>
          <p:nvPr/>
        </p:nvSpPr>
        <p:spPr>
          <a:xfrm>
            <a:off x="914400" y="457200"/>
            <a:ext cx="6553200" cy="685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Context “Truth 3: There is on and off-site residual contamination”</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14400" y="1371601"/>
            <a:ext cx="7010400" cy="2031325"/>
          </a:xfrm>
          <a:prstGeom prst="rect">
            <a:avLst/>
          </a:prstGeom>
          <a:noFill/>
        </p:spPr>
        <p:txBody>
          <a:bodyPr wrap="square" rtlCol="0">
            <a:spAutoFit/>
          </a:bodyPr>
          <a:lstStyle/>
          <a:p>
            <a:pPr>
              <a:buFont typeface="Arial" pitchFamily="34" charset="0"/>
              <a:buChar char="•"/>
            </a:pPr>
            <a:r>
              <a:rPr lang="en-US" dirty="0" smtClean="0"/>
              <a:t>Off-Site Residual Contamination</a:t>
            </a:r>
          </a:p>
          <a:p>
            <a:pPr lvl="1">
              <a:buFont typeface="Arial" pitchFamily="34" charset="0"/>
              <a:buChar char="•"/>
            </a:pPr>
            <a:r>
              <a:rPr lang="en-US" dirty="0" smtClean="0"/>
              <a:t> </a:t>
            </a:r>
            <a:r>
              <a:rPr lang="en-US" dirty="0" err="1" smtClean="0"/>
              <a:t>Krey</a:t>
            </a:r>
            <a:r>
              <a:rPr lang="en-US" dirty="0" smtClean="0"/>
              <a:t>-Hardy Map (AEC)</a:t>
            </a:r>
          </a:p>
          <a:p>
            <a:pPr lvl="1">
              <a:buFont typeface="Arial" pitchFamily="34" charset="0"/>
              <a:buChar char="•"/>
            </a:pPr>
            <a:r>
              <a:rPr lang="en-US" dirty="0" smtClean="0"/>
              <a:t> Cook v. Rockwell </a:t>
            </a:r>
          </a:p>
          <a:p>
            <a:pPr lvl="2">
              <a:buFont typeface="Arial" pitchFamily="34" charset="0"/>
              <a:buChar char="•"/>
            </a:pPr>
            <a:r>
              <a:rPr lang="en-US" dirty="0"/>
              <a:t> </a:t>
            </a:r>
            <a:r>
              <a:rPr lang="en-US" dirty="0" smtClean="0"/>
              <a:t>Verdict form</a:t>
            </a:r>
          </a:p>
          <a:p>
            <a:pPr lvl="2">
              <a:buFont typeface="Arial" pitchFamily="34" charset="0"/>
              <a:buChar char="•"/>
            </a:pPr>
            <a:r>
              <a:rPr lang="en-US" dirty="0"/>
              <a:t> </a:t>
            </a:r>
            <a:r>
              <a:rPr lang="en-US" dirty="0" smtClean="0"/>
              <a:t>Class Action Map</a:t>
            </a:r>
          </a:p>
          <a:p>
            <a:pPr lvl="1">
              <a:buFont typeface="Arial" pitchFamily="34" charset="0"/>
              <a:buChar char="•"/>
            </a:pPr>
            <a:r>
              <a:rPr lang="en-US" dirty="0"/>
              <a:t> </a:t>
            </a:r>
            <a:r>
              <a:rPr lang="en-US" dirty="0" smtClean="0"/>
              <a:t>CDOT Northwest Corridor EIS</a:t>
            </a:r>
          </a:p>
          <a:p>
            <a:pPr lvl="2">
              <a:buFont typeface="Arial" pitchFamily="34" charset="0"/>
              <a:buChar char="•"/>
            </a:pPr>
            <a:r>
              <a:rPr lang="en-US" dirty="0" smtClean="0"/>
              <a:t> </a:t>
            </a:r>
            <a:r>
              <a:rPr lang="en-US" dirty="0" err="1" smtClean="0"/>
              <a:t>Iggy</a:t>
            </a:r>
            <a:r>
              <a:rPr lang="en-US" dirty="0" smtClean="0"/>
              <a:t> </a:t>
            </a:r>
            <a:r>
              <a:rPr lang="en-US" dirty="0" err="1" smtClean="0"/>
              <a:t>Litaor</a:t>
            </a:r>
            <a:r>
              <a:rPr lang="en-US" dirty="0" smtClean="0"/>
              <a:t> PhD</a:t>
            </a:r>
          </a:p>
        </p:txBody>
      </p:sp>
      <p:pic>
        <p:nvPicPr>
          <p:cNvPr id="1028" name="Picture 4" descr="Related image"/>
          <p:cNvPicPr>
            <a:picLocks noChangeAspect="1" noChangeArrowheads="1"/>
          </p:cNvPicPr>
          <p:nvPr/>
        </p:nvPicPr>
        <p:blipFill>
          <a:blip r:embed="rId3" cstate="print"/>
          <a:srcRect/>
          <a:stretch>
            <a:fillRect/>
          </a:stretch>
        </p:blipFill>
        <p:spPr bwMode="auto">
          <a:xfrm>
            <a:off x="1066800" y="3429000"/>
            <a:ext cx="3555344" cy="243840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4953000" y="1219200"/>
            <a:ext cx="3683907"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772400" cy="338554"/>
          </a:xfrm>
          <a:prstGeom prst="rect">
            <a:avLst/>
          </a:prstGeom>
          <a:noFill/>
        </p:spPr>
        <p:txBody>
          <a:bodyPr wrap="square" rtlCol="0">
            <a:spAutoFit/>
          </a:bodyPr>
          <a:lstStyle/>
          <a:p>
            <a:r>
              <a:rPr lang="en-US" sz="1600" dirty="0" smtClean="0"/>
              <a:t>Pat Mellen Law LLC                                                                                                                              </a:t>
            </a:r>
            <a:fld id="{C11A9498-5ABE-4378-8CB6-E3508D1527C8}" type="slidenum">
              <a:rPr lang="en-US" sz="1600" smtClean="0"/>
              <a:pPr/>
              <a:t>14</a:t>
            </a:fld>
            <a:endParaRPr lang="en-US" sz="1600" dirty="0"/>
          </a:p>
        </p:txBody>
      </p:sp>
      <p:sp>
        <p:nvSpPr>
          <p:cNvPr id="5" name="Title 6"/>
          <p:cNvSpPr txBox="1">
            <a:spLocks/>
          </p:cNvSpPr>
          <p:nvPr/>
        </p:nvSpPr>
        <p:spPr>
          <a:xfrm>
            <a:off x="914400" y="457200"/>
            <a:ext cx="6553200" cy="685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Context “Truth 4: Residual contamination will be there for a very long time.”</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14400" y="1676400"/>
            <a:ext cx="7010400" cy="3416320"/>
          </a:xfrm>
          <a:prstGeom prst="rect">
            <a:avLst/>
          </a:prstGeom>
          <a:noFill/>
        </p:spPr>
        <p:txBody>
          <a:bodyPr wrap="square" rtlCol="0">
            <a:spAutoFit/>
          </a:bodyPr>
          <a:lstStyle/>
          <a:p>
            <a:pPr>
              <a:buFont typeface="Arial" pitchFamily="34" charset="0"/>
              <a:buChar char="•"/>
            </a:pPr>
            <a:r>
              <a:rPr lang="en-US" dirty="0" smtClean="0"/>
              <a:t> Half-lives of Special Nuclear Materials:</a:t>
            </a:r>
          </a:p>
          <a:p>
            <a:pPr lvl="1">
              <a:buFont typeface="Arial" pitchFamily="34" charset="0"/>
              <a:buChar char="•"/>
            </a:pPr>
            <a:r>
              <a:rPr lang="en-US" dirty="0"/>
              <a:t> </a:t>
            </a:r>
            <a:r>
              <a:rPr lang="en-US" dirty="0" err="1" smtClean="0"/>
              <a:t>Pu</a:t>
            </a:r>
            <a:r>
              <a:rPr lang="en-US" dirty="0" smtClean="0"/>
              <a:t> 239 	24,100 years</a:t>
            </a:r>
          </a:p>
          <a:p>
            <a:pPr lvl="1">
              <a:buFont typeface="Arial" pitchFamily="34" charset="0"/>
              <a:buChar char="•"/>
            </a:pPr>
            <a:r>
              <a:rPr lang="en-US" dirty="0"/>
              <a:t> </a:t>
            </a:r>
            <a:r>
              <a:rPr lang="en-US" dirty="0" err="1" smtClean="0"/>
              <a:t>Pu</a:t>
            </a:r>
            <a:r>
              <a:rPr lang="en-US" dirty="0" smtClean="0"/>
              <a:t> 240	  6,560 years</a:t>
            </a:r>
          </a:p>
          <a:p>
            <a:pPr lvl="1">
              <a:buFont typeface="Arial" pitchFamily="34" charset="0"/>
              <a:buChar char="•"/>
            </a:pPr>
            <a:r>
              <a:rPr lang="en-US" dirty="0"/>
              <a:t> </a:t>
            </a:r>
            <a:r>
              <a:rPr lang="en-US" dirty="0" err="1" smtClean="0"/>
              <a:t>Pu</a:t>
            </a:r>
            <a:r>
              <a:rPr lang="en-US" dirty="0" smtClean="0"/>
              <a:t> 238	    87.7 years</a:t>
            </a:r>
          </a:p>
          <a:p>
            <a:pPr lvl="1">
              <a:buFont typeface="Arial" pitchFamily="34" charset="0"/>
              <a:buChar char="•"/>
            </a:pPr>
            <a:r>
              <a:rPr lang="en-US" dirty="0"/>
              <a:t> </a:t>
            </a:r>
            <a:r>
              <a:rPr lang="en-US" dirty="0" smtClean="0"/>
              <a:t>Am 241	  432.2 years</a:t>
            </a:r>
          </a:p>
          <a:p>
            <a:pPr lvl="1">
              <a:buFont typeface="Arial" pitchFamily="34" charset="0"/>
              <a:buChar char="•"/>
            </a:pPr>
            <a:r>
              <a:rPr lang="en-US" dirty="0" smtClean="0"/>
              <a:t> Uranium	  Six figures</a:t>
            </a:r>
          </a:p>
          <a:p>
            <a:pPr lvl="1">
              <a:buFont typeface="Arial" pitchFamily="34" charset="0"/>
              <a:buChar char="•"/>
            </a:pPr>
            <a:endParaRPr lang="en-US" dirty="0"/>
          </a:p>
          <a:p>
            <a:pPr>
              <a:buFont typeface="Arial" pitchFamily="34" charset="0"/>
              <a:buChar char="•"/>
            </a:pPr>
            <a:r>
              <a:rPr lang="en-US" dirty="0" smtClean="0"/>
              <a:t>  Challenges of long-life waste sites</a:t>
            </a:r>
          </a:p>
          <a:p>
            <a:pPr lvl="1">
              <a:buFont typeface="Arial" pitchFamily="34" charset="0"/>
              <a:buChar char="•"/>
            </a:pPr>
            <a:r>
              <a:rPr lang="en-US" dirty="0"/>
              <a:t> </a:t>
            </a:r>
            <a:r>
              <a:rPr lang="en-US" dirty="0" smtClean="0"/>
              <a:t>Effective containment technologies</a:t>
            </a:r>
          </a:p>
          <a:p>
            <a:pPr lvl="1">
              <a:buFont typeface="Arial" pitchFamily="34" charset="0"/>
              <a:buChar char="•"/>
            </a:pPr>
            <a:r>
              <a:rPr lang="en-US" dirty="0"/>
              <a:t> </a:t>
            </a:r>
            <a:r>
              <a:rPr lang="en-US" dirty="0" smtClean="0"/>
              <a:t>Markings/communication strategies</a:t>
            </a:r>
          </a:p>
          <a:p>
            <a:pPr lvl="1">
              <a:buFont typeface="Arial" pitchFamily="34" charset="0"/>
              <a:buChar char="•"/>
            </a:pPr>
            <a:endParaRPr lang="en-US" dirty="0" smtClean="0"/>
          </a:p>
          <a:p>
            <a:pPr lvl="1">
              <a:buFont typeface="Arial" pitchFamily="34" charset="0"/>
              <a:buChar char="•"/>
            </a:pPr>
            <a:endParaRPr lang="en-US" dirty="0"/>
          </a:p>
        </p:txBody>
      </p:sp>
      <p:pic>
        <p:nvPicPr>
          <p:cNvPr id="29698" name="Picture 2" descr="Weapons-grade plutonium (American Chemical Society)"/>
          <p:cNvPicPr>
            <a:picLocks noChangeAspect="1" noChangeArrowheads="1"/>
          </p:cNvPicPr>
          <p:nvPr/>
        </p:nvPicPr>
        <p:blipFill>
          <a:blip r:embed="rId3" cstate="print"/>
          <a:srcRect/>
          <a:stretch>
            <a:fillRect/>
          </a:stretch>
        </p:blipFill>
        <p:spPr bwMode="auto">
          <a:xfrm>
            <a:off x="5943600" y="1752600"/>
            <a:ext cx="2152650" cy="2952751"/>
          </a:xfrm>
          <a:prstGeom prst="rect">
            <a:avLst/>
          </a:prstGeom>
          <a:noFill/>
        </p:spPr>
      </p:pic>
      <p:pic>
        <p:nvPicPr>
          <p:cNvPr id="29700" name="Picture 4" descr="Safe (American Chemical Society)"/>
          <p:cNvPicPr>
            <a:picLocks noChangeAspect="1" noChangeArrowheads="1"/>
          </p:cNvPicPr>
          <p:nvPr/>
        </p:nvPicPr>
        <p:blipFill>
          <a:blip r:embed="rId4" cstate="print"/>
          <a:srcRect/>
          <a:stretch>
            <a:fillRect/>
          </a:stretch>
        </p:blipFill>
        <p:spPr bwMode="auto">
          <a:xfrm>
            <a:off x="3276600" y="4648200"/>
            <a:ext cx="2152650" cy="1619251"/>
          </a:xfrm>
          <a:prstGeom prst="rect">
            <a:avLst/>
          </a:prstGeom>
          <a:noFill/>
        </p:spPr>
      </p:pic>
      <p:sp>
        <p:nvSpPr>
          <p:cNvPr id="9" name="TextBox 8"/>
          <p:cNvSpPr txBox="1"/>
          <p:nvPr/>
        </p:nvSpPr>
        <p:spPr>
          <a:xfrm>
            <a:off x="5715000" y="5105400"/>
            <a:ext cx="2743200" cy="646331"/>
          </a:xfrm>
          <a:prstGeom prst="rect">
            <a:avLst/>
          </a:prstGeom>
          <a:noFill/>
        </p:spPr>
        <p:txBody>
          <a:bodyPr wrap="square" rtlCol="0">
            <a:spAutoFit/>
          </a:bodyPr>
          <a:lstStyle/>
          <a:p>
            <a:r>
              <a:rPr lang="en-US" dirty="0" smtClean="0"/>
              <a:t>Safe discovered excavating a trench at Hanford in 2004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BAEEEBF8-8C74-45A6-910E-2427364D2504}" type="slidenum">
              <a:rPr lang="en-US" sz="1600" smtClean="0"/>
              <a:pPr/>
              <a:t>15</a:t>
            </a:fld>
            <a:endParaRPr lang="en-US" sz="1600" dirty="0"/>
          </a:p>
        </p:txBody>
      </p:sp>
      <p:sp>
        <p:nvSpPr>
          <p:cNvPr id="5" name="Title 6"/>
          <p:cNvSpPr txBox="1">
            <a:spLocks/>
          </p:cNvSpPr>
          <p:nvPr/>
        </p:nvSpPr>
        <p:spPr>
          <a:xfrm>
            <a:off x="914400" y="457200"/>
            <a:ext cx="7315200" cy="1600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What obligations exist at Rocky Flats to assess, educate, and warn the public of hazards that are not obvious and not “acute?”</a:t>
            </a:r>
          </a:p>
        </p:txBody>
      </p:sp>
      <p:sp>
        <p:nvSpPr>
          <p:cNvPr id="7" name="TextBox 6"/>
          <p:cNvSpPr txBox="1"/>
          <p:nvPr/>
        </p:nvSpPr>
        <p:spPr>
          <a:xfrm>
            <a:off x="914400" y="2133600"/>
            <a:ext cx="7315200" cy="4247317"/>
          </a:xfrm>
          <a:prstGeom prst="rect">
            <a:avLst/>
          </a:prstGeom>
          <a:noFill/>
        </p:spPr>
        <p:txBody>
          <a:bodyPr wrap="square" rtlCol="0">
            <a:spAutoFit/>
          </a:bodyPr>
          <a:lstStyle/>
          <a:p>
            <a:pPr>
              <a:buFont typeface="Arial" pitchFamily="34" charset="0"/>
              <a:buChar char="•"/>
            </a:pPr>
            <a:r>
              <a:rPr lang="en-US" dirty="0" smtClean="0"/>
              <a:t> Empower the public to protect itself from non-obvious dangers</a:t>
            </a:r>
          </a:p>
          <a:p>
            <a:pPr lvl="1">
              <a:buFont typeface="Arial" pitchFamily="34" charset="0"/>
              <a:buChar char="•"/>
            </a:pPr>
            <a:r>
              <a:rPr lang="en-US" dirty="0" smtClean="0"/>
              <a:t> The “government” says it’s safe, it must be safe</a:t>
            </a:r>
          </a:p>
          <a:p>
            <a:endParaRPr lang="en-US" dirty="0" smtClean="0"/>
          </a:p>
          <a:p>
            <a:pPr>
              <a:buFont typeface="Arial" pitchFamily="34" charset="0"/>
              <a:buChar char="•"/>
            </a:pPr>
            <a:r>
              <a:rPr lang="en-US" dirty="0" smtClean="0"/>
              <a:t> Risk assessment and justification based on “secondary signs” rationale</a:t>
            </a:r>
          </a:p>
          <a:p>
            <a:pPr lvl="1">
              <a:buFont typeface="Arial" pitchFamily="34" charset="0"/>
              <a:buChar char="•"/>
            </a:pPr>
            <a:r>
              <a:rPr lang="en-US" dirty="0" smtClean="0"/>
              <a:t> Incomplete longitudinal health studies</a:t>
            </a:r>
          </a:p>
          <a:p>
            <a:pPr lvl="1">
              <a:buFont typeface="Arial" pitchFamily="34" charset="0"/>
              <a:buChar char="•"/>
            </a:pPr>
            <a:r>
              <a:rPr lang="en-US" dirty="0" smtClean="0"/>
              <a:t> POC monitors/sampling is limited</a:t>
            </a:r>
          </a:p>
          <a:p>
            <a:r>
              <a:rPr lang="en-US" dirty="0" smtClean="0"/>
              <a:t> </a:t>
            </a:r>
          </a:p>
          <a:p>
            <a:pPr>
              <a:buFont typeface="Arial" pitchFamily="34" charset="0"/>
              <a:buChar char="•"/>
            </a:pPr>
            <a:r>
              <a:rPr lang="en-US" dirty="0" smtClean="0"/>
              <a:t> Legal challenges posed by delayed or latent causation</a:t>
            </a:r>
          </a:p>
          <a:p>
            <a:endParaRPr lang="en-US" dirty="0" smtClean="0"/>
          </a:p>
          <a:p>
            <a:pPr>
              <a:buFont typeface="Arial" pitchFamily="34" charset="0"/>
              <a:buChar char="•"/>
            </a:pPr>
            <a:r>
              <a:rPr lang="en-US" dirty="0" smtClean="0"/>
              <a:t> It’s not just plutonium </a:t>
            </a:r>
          </a:p>
          <a:p>
            <a:pPr lvl="1">
              <a:buFont typeface="Arial" pitchFamily="34" charset="0"/>
              <a:buChar char="•"/>
            </a:pPr>
            <a:r>
              <a:rPr lang="en-US" dirty="0" smtClean="0"/>
              <a:t> Other special nuclear, toxic, and hazardous wastes</a:t>
            </a:r>
          </a:p>
          <a:p>
            <a:pPr lvl="1">
              <a:buFont typeface="Arial" pitchFamily="34" charset="0"/>
              <a:buChar char="•"/>
            </a:pPr>
            <a:r>
              <a:rPr lang="en-US" dirty="0" smtClean="0"/>
              <a:t> Americium, uranium, beryllium, mercury, arsenic, chromium, etc.</a:t>
            </a:r>
          </a:p>
          <a:p>
            <a:pPr lvl="1">
              <a:buFont typeface="Arial" pitchFamily="34" charset="0"/>
              <a:buChar char="•"/>
            </a:pPr>
            <a:endParaRPr lang="en-US" dirty="0" smtClean="0"/>
          </a:p>
          <a:p>
            <a:pPr>
              <a:buFont typeface="Arial" pitchFamily="34" charset="0"/>
              <a:buChar char="•"/>
            </a:pPr>
            <a:r>
              <a:rPr lang="en-US" dirty="0" smtClean="0"/>
              <a:t>  Risk of confirmation bias – Geiger counters v. Alpha emitting </a:t>
            </a:r>
            <a:r>
              <a:rPr lang="en-US" dirty="0" err="1" smtClean="0"/>
              <a:t>Pu</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5D66E4EC-C853-4630-B0D3-21C6070F6598}" type="slidenum">
              <a:rPr lang="en-US" sz="1600" smtClean="0"/>
              <a:pPr/>
              <a:t>16</a:t>
            </a:fld>
            <a:endParaRPr lang="en-US" sz="1600" dirty="0"/>
          </a:p>
        </p:txBody>
      </p:sp>
      <p:sp>
        <p:nvSpPr>
          <p:cNvPr id="7" name="TextBox 6"/>
          <p:cNvSpPr txBox="1"/>
          <p:nvPr/>
        </p:nvSpPr>
        <p:spPr>
          <a:xfrm>
            <a:off x="914400" y="457200"/>
            <a:ext cx="7315200" cy="830997"/>
          </a:xfrm>
          <a:prstGeom prst="rect">
            <a:avLst/>
          </a:prstGeom>
          <a:noFill/>
        </p:spPr>
        <p:txBody>
          <a:bodyPr wrap="square" rtlCol="0">
            <a:spAutoFit/>
          </a:bodyPr>
          <a:lstStyle/>
          <a:p>
            <a:pPr algn="ctr"/>
            <a:r>
              <a:rPr lang="en-US" sz="2400" dirty="0" smtClean="0"/>
              <a:t>Embracing Evolving Risk and Decision-making</a:t>
            </a:r>
          </a:p>
          <a:p>
            <a:pPr algn="ctr"/>
            <a:r>
              <a:rPr lang="en-US" sz="2400" dirty="0" smtClean="0"/>
              <a:t>Lessons Learned</a:t>
            </a:r>
          </a:p>
        </p:txBody>
      </p:sp>
      <p:sp>
        <p:nvSpPr>
          <p:cNvPr id="5" name="TextBox 4"/>
          <p:cNvSpPr txBox="1"/>
          <p:nvPr/>
        </p:nvSpPr>
        <p:spPr>
          <a:xfrm>
            <a:off x="914400" y="1371600"/>
            <a:ext cx="3657600" cy="369332"/>
          </a:xfrm>
          <a:prstGeom prst="rect">
            <a:avLst/>
          </a:prstGeom>
          <a:noFill/>
        </p:spPr>
        <p:txBody>
          <a:bodyPr wrap="square" rtlCol="0">
            <a:spAutoFit/>
          </a:bodyPr>
          <a:lstStyle/>
          <a:p>
            <a:r>
              <a:rPr lang="en-US" u="sng" dirty="0" smtClean="0"/>
              <a:t>Love Canal I &amp; II</a:t>
            </a:r>
          </a:p>
        </p:txBody>
      </p:sp>
      <p:sp>
        <p:nvSpPr>
          <p:cNvPr id="6145" name="Rectangle 1"/>
          <p:cNvSpPr>
            <a:spLocks noChangeArrowheads="1"/>
          </p:cNvSpPr>
          <p:nvPr/>
        </p:nvSpPr>
        <p:spPr bwMode="auto">
          <a:xfrm>
            <a:off x="914400" y="1828800"/>
            <a:ext cx="74676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ea typeface="Times New Roman" pitchFamily="18" charset="0"/>
                <a:cs typeface="Arial" pitchFamily="34" charset="0"/>
              </a:rPr>
              <a:t>“New residents, attracted by promises of cleaned-up land and affordable homes, say in lawsuits that they are being sickened by the same buried chemicals from the disaster in the Niagara Falls neighborhood in the 1970s,” the </a:t>
            </a:r>
            <a:r>
              <a:rPr kumimoji="0" lang="en-US" sz="1600" b="0" i="0" u="none" strike="noStrike" cap="none" normalizeH="0" baseline="0" dirty="0" smtClean="0">
                <a:ln>
                  <a:noFill/>
                </a:ln>
                <a:effectLst/>
                <a:ea typeface="Times New Roman" pitchFamily="18" charset="0"/>
                <a:cs typeface="Arial" pitchFamily="34" charset="0"/>
              </a:rPr>
              <a:t>Associated Press reported </a:t>
            </a:r>
            <a:r>
              <a:rPr kumimoji="0" lang="en-US" sz="1600" b="0" i="0" u="none" strike="noStrike" cap="none" normalizeH="0" baseline="0" dirty="0" smtClean="0">
                <a:ln>
                  <a:noFill/>
                </a:ln>
                <a:solidFill>
                  <a:schemeClr val="tx1"/>
                </a:solidFill>
                <a:effectLst/>
                <a:ea typeface="Times New Roman" pitchFamily="18" charset="0"/>
                <a:cs typeface="Arial" pitchFamily="34" charset="0"/>
              </a:rPr>
              <a:t>this month.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ea typeface="Times New Roman" pitchFamily="18" charset="0"/>
                <a:cs typeface="Arial" pitchFamily="34" charset="0"/>
              </a:rPr>
              <a:t>In the article, E.P.A. officials insist that the cleanup and containment of the pollution succeeded.</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a typeface="Times New Roman" pitchFamily="18" charset="0"/>
              <a:cs typeface="Arial" pitchFamily="34" charset="0"/>
            </a:endParaRPr>
          </a:p>
          <a:p>
            <a:pPr lvl="0" eaLnBrk="0" fontAlgn="base" hangingPunct="0">
              <a:spcBef>
                <a:spcPct val="0"/>
              </a:spcBef>
              <a:spcAft>
                <a:spcPct val="0"/>
              </a:spcAft>
            </a:pPr>
            <a:r>
              <a:rPr kumimoji="0" lang="en-US" sz="1600" b="0" i="0" u="none" strike="noStrike" cap="none" normalizeH="0" baseline="0" dirty="0" smtClean="0">
                <a:ln>
                  <a:noFill/>
                </a:ln>
                <a:solidFill>
                  <a:schemeClr val="tx1"/>
                </a:solidFill>
                <a:effectLst/>
                <a:ea typeface="Times New Roman" pitchFamily="18" charset="0"/>
                <a:cs typeface="Arial" pitchFamily="34" charset="0"/>
              </a:rPr>
              <a:t>A central question, for residents old and new, is whether the passage of time has bolstered or undermined initial health concerns related to the more than 80 chemicals buried at the site, including 11 that state officials at the time said were carcinogens.</a:t>
            </a:r>
            <a:r>
              <a:rPr lang="en-US" sz="1600" dirty="0" smtClean="0"/>
              <a:t> </a:t>
            </a:r>
          </a:p>
          <a:p>
            <a:pPr lvl="0" eaLnBrk="0" fontAlgn="base" hangingPunct="0">
              <a:spcBef>
                <a:spcPct val="0"/>
              </a:spcBef>
              <a:spcAft>
                <a:spcPct val="0"/>
              </a:spcAft>
            </a:pPr>
            <a:endParaRPr lang="en-US" sz="1600" dirty="0" smtClean="0"/>
          </a:p>
          <a:p>
            <a:pPr lvl="0" eaLnBrk="0" fontAlgn="base" hangingPunct="0">
              <a:spcBef>
                <a:spcPct val="0"/>
              </a:spcBef>
              <a:spcAft>
                <a:spcPct val="0"/>
              </a:spcAft>
            </a:pPr>
            <a:r>
              <a:rPr lang="en-US" sz="1600" dirty="0" smtClean="0"/>
              <a:t>A persistent challenge in such studies is that ailments of greatest concern, like cancers, are rare enough that it is often impossible to detect a statistically significant indication of cause and effect amid the many other factors, like smoking, that can play a role. Another issue is that many cancers take decades to unfold.</a:t>
            </a:r>
          </a:p>
          <a:p>
            <a:pPr lvl="0" eaLnBrk="0" fontAlgn="base" hangingPunct="0">
              <a:spcBef>
                <a:spcPct val="0"/>
              </a:spcBef>
              <a:spcAft>
                <a:spcPct val="0"/>
              </a:spcAft>
            </a:pPr>
            <a:endParaRPr kumimoji="0" lang="en-US"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en-US" sz="1600" dirty="0" smtClean="0">
                <a:cs typeface="Arial" pitchFamily="34" charset="0"/>
              </a:rPr>
              <a:t>- “Love Canal and Its Mixed Legacy,” </a:t>
            </a:r>
            <a:r>
              <a:rPr lang="en-US" sz="1600" i="1" dirty="0" smtClean="0">
                <a:cs typeface="Arial" pitchFamily="34" charset="0"/>
              </a:rPr>
              <a:t>New York Times</a:t>
            </a:r>
            <a:r>
              <a:rPr lang="en-US" sz="1600" dirty="0" smtClean="0">
                <a:cs typeface="Arial" pitchFamily="34" charset="0"/>
              </a:rPr>
              <a:t>, November 2013 </a:t>
            </a:r>
            <a:endParaRPr kumimoji="0" lang="en-US" sz="1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5D66E4EC-C853-4630-B0D3-21C6070F6598}" type="slidenum">
              <a:rPr lang="en-US" sz="1600" smtClean="0"/>
              <a:pPr/>
              <a:t>17</a:t>
            </a:fld>
            <a:endParaRPr lang="en-US" sz="1600" dirty="0"/>
          </a:p>
        </p:txBody>
      </p:sp>
      <p:sp>
        <p:nvSpPr>
          <p:cNvPr id="7" name="TextBox 6"/>
          <p:cNvSpPr txBox="1"/>
          <p:nvPr/>
        </p:nvSpPr>
        <p:spPr>
          <a:xfrm>
            <a:off x="914400" y="457200"/>
            <a:ext cx="7315200" cy="830997"/>
          </a:xfrm>
          <a:prstGeom prst="rect">
            <a:avLst/>
          </a:prstGeom>
          <a:noFill/>
        </p:spPr>
        <p:txBody>
          <a:bodyPr wrap="square" rtlCol="0">
            <a:spAutoFit/>
          </a:bodyPr>
          <a:lstStyle/>
          <a:p>
            <a:pPr algn="ctr"/>
            <a:r>
              <a:rPr lang="en-US" sz="2400" dirty="0" smtClean="0"/>
              <a:t>Embracing Evolving Risk and Decision-making</a:t>
            </a:r>
          </a:p>
          <a:p>
            <a:pPr algn="ctr"/>
            <a:r>
              <a:rPr lang="en-US" sz="2400" dirty="0" smtClean="0"/>
              <a:t>Lessons Learned</a:t>
            </a:r>
          </a:p>
        </p:txBody>
      </p:sp>
      <p:sp>
        <p:nvSpPr>
          <p:cNvPr id="5" name="TextBox 4"/>
          <p:cNvSpPr txBox="1"/>
          <p:nvPr/>
        </p:nvSpPr>
        <p:spPr>
          <a:xfrm>
            <a:off x="914400" y="1371600"/>
            <a:ext cx="3657600" cy="369332"/>
          </a:xfrm>
          <a:prstGeom prst="rect">
            <a:avLst/>
          </a:prstGeom>
          <a:noFill/>
        </p:spPr>
        <p:txBody>
          <a:bodyPr wrap="square" rtlCol="0">
            <a:spAutoFit/>
          </a:bodyPr>
          <a:lstStyle/>
          <a:p>
            <a:r>
              <a:rPr lang="en-US" u="sng" dirty="0" smtClean="0"/>
              <a:t>Flint Water Crisis</a:t>
            </a:r>
          </a:p>
        </p:txBody>
      </p:sp>
      <p:sp>
        <p:nvSpPr>
          <p:cNvPr id="6145" name="Rectangle 1"/>
          <p:cNvSpPr>
            <a:spLocks noChangeArrowheads="1"/>
          </p:cNvSpPr>
          <p:nvPr/>
        </p:nvSpPr>
        <p:spPr bwMode="auto">
          <a:xfrm>
            <a:off x="914400" y="1752600"/>
            <a:ext cx="746760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t>The scale of government neglect in the water crisis in Flint, Mich., could place the city alongside some of the most infamous environmental disasters in U.S. history, from New York’s Love Canal to the </a:t>
            </a:r>
            <a:r>
              <a:rPr lang="en-US" sz="1600" dirty="0" err="1" smtClean="0"/>
              <a:t>Hinkley</a:t>
            </a:r>
            <a:r>
              <a:rPr lang="en-US" sz="1600" dirty="0" smtClean="0"/>
              <a:t>, Calif., saga of Erin </a:t>
            </a:r>
            <a:r>
              <a:rPr lang="en-US" sz="1600" dirty="0" err="1" smtClean="0"/>
              <a:t>Brockovich</a:t>
            </a:r>
            <a:r>
              <a:rPr lang="en-US" sz="1600" dirty="0" smtClean="0"/>
              <a:t> fame.</a:t>
            </a:r>
          </a:p>
          <a:p>
            <a:endParaRPr lang="en-US" sz="1600" dirty="0" smtClean="0"/>
          </a:p>
          <a:p>
            <a:r>
              <a:rPr lang="en-US" sz="1600" dirty="0" smtClean="0"/>
              <a:t>Local, state and federal officials — including the top Environmental Protection Agency administrator in the Midwest and Michigan’s Republican governor, Rick Snyder — are accused of ignoring, denying or covering up problems that left thousands of children exposed to toxic lead in their drinking water for about 18 months.</a:t>
            </a:r>
          </a:p>
          <a:p>
            <a:endParaRPr lang="en-US" sz="1600" dirty="0" smtClean="0"/>
          </a:p>
          <a:p>
            <a:r>
              <a:rPr lang="en-US" sz="1600" dirty="0" smtClean="0"/>
              <a:t>“Nobody was owning the problem, not the [state Department of Environmental Quality], not the EPA, not the governor’s office,” said </a:t>
            </a:r>
            <a:r>
              <a:rPr lang="en-US" sz="1600" dirty="0" err="1" smtClean="0"/>
              <a:t>Kary</a:t>
            </a:r>
            <a:r>
              <a:rPr lang="en-US" sz="1600" dirty="0" smtClean="0"/>
              <a:t> L. Moss, executive director of the American Civil Liberties Union of Michigan, which revealed that damning passages had been removed from a government specialist’s report on Flint’s water contamination.</a:t>
            </a:r>
          </a:p>
          <a:p>
            <a:endParaRPr lang="en-US" sz="1600" dirty="0" smtClean="0"/>
          </a:p>
          <a:p>
            <a:r>
              <a:rPr lang="en-US" sz="1600" dirty="0" smtClean="0"/>
              <a:t>- “Flint’s water crisis reveals government failures at every level,”  </a:t>
            </a:r>
            <a:r>
              <a:rPr lang="en-US" sz="1600" i="1" dirty="0" smtClean="0"/>
              <a:t>The Washington Post</a:t>
            </a:r>
            <a:r>
              <a:rPr lang="en-US" sz="1600" dirty="0" smtClean="0"/>
              <a:t>, January 2016.</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5D66E4EC-C853-4630-B0D3-21C6070F6598}" type="slidenum">
              <a:rPr lang="en-US" sz="1600" smtClean="0"/>
              <a:pPr/>
              <a:t>18</a:t>
            </a:fld>
            <a:endParaRPr lang="en-US" sz="1600" dirty="0"/>
          </a:p>
        </p:txBody>
      </p:sp>
      <p:sp>
        <p:nvSpPr>
          <p:cNvPr id="7" name="TextBox 6"/>
          <p:cNvSpPr txBox="1"/>
          <p:nvPr/>
        </p:nvSpPr>
        <p:spPr>
          <a:xfrm>
            <a:off x="914400" y="457200"/>
            <a:ext cx="7315200" cy="830997"/>
          </a:xfrm>
          <a:prstGeom prst="rect">
            <a:avLst/>
          </a:prstGeom>
          <a:noFill/>
        </p:spPr>
        <p:txBody>
          <a:bodyPr wrap="square" rtlCol="0">
            <a:spAutoFit/>
          </a:bodyPr>
          <a:lstStyle/>
          <a:p>
            <a:pPr algn="ctr"/>
            <a:r>
              <a:rPr lang="en-US" sz="2400" dirty="0" smtClean="0"/>
              <a:t>Embracing Evolving Risk and Decision-making</a:t>
            </a:r>
          </a:p>
          <a:p>
            <a:pPr algn="ctr"/>
            <a:r>
              <a:rPr lang="en-US" sz="2400" dirty="0" smtClean="0"/>
              <a:t>Mistakes Were Made</a:t>
            </a:r>
          </a:p>
        </p:txBody>
      </p:sp>
      <p:sp>
        <p:nvSpPr>
          <p:cNvPr id="5" name="TextBox 4"/>
          <p:cNvSpPr txBox="1"/>
          <p:nvPr/>
        </p:nvSpPr>
        <p:spPr>
          <a:xfrm>
            <a:off x="914400" y="1371600"/>
            <a:ext cx="7315200" cy="369332"/>
          </a:xfrm>
          <a:prstGeom prst="rect">
            <a:avLst/>
          </a:prstGeom>
          <a:noFill/>
        </p:spPr>
        <p:txBody>
          <a:bodyPr wrap="square" rtlCol="0">
            <a:spAutoFit/>
          </a:bodyPr>
          <a:lstStyle/>
          <a:p>
            <a:pPr algn="ctr"/>
            <a:r>
              <a:rPr lang="en-US" u="sng" dirty="0" smtClean="0"/>
              <a:t>Government Proclamations of “Safe” Not a Guarantee</a:t>
            </a:r>
          </a:p>
        </p:txBody>
      </p:sp>
      <p:sp>
        <p:nvSpPr>
          <p:cNvPr id="6145" name="Rectangle 1"/>
          <p:cNvSpPr>
            <a:spLocks noChangeArrowheads="1"/>
          </p:cNvSpPr>
          <p:nvPr/>
        </p:nvSpPr>
        <p:spPr bwMode="auto">
          <a:xfrm>
            <a:off x="914400" y="4480901"/>
            <a:ext cx="7467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t> </a:t>
            </a:r>
            <a:endParaRPr lang="en-US" sz="1600" dirty="0"/>
          </a:p>
        </p:txBody>
      </p:sp>
      <p:pic>
        <p:nvPicPr>
          <p:cNvPr id="60418" name="Picture 2" descr="https://helix.northwestern.edu/sites/helix/files/styles/16by9/public/field/image/GettyImages_50674351_helix.jpg?itok=huvZwEJP"/>
          <p:cNvPicPr>
            <a:picLocks noChangeAspect="1" noChangeArrowheads="1"/>
          </p:cNvPicPr>
          <p:nvPr/>
        </p:nvPicPr>
        <p:blipFill>
          <a:blip r:embed="rId3" cstate="print"/>
          <a:srcRect/>
          <a:stretch>
            <a:fillRect/>
          </a:stretch>
        </p:blipFill>
        <p:spPr bwMode="auto">
          <a:xfrm>
            <a:off x="838200" y="3962400"/>
            <a:ext cx="3115733" cy="1752600"/>
          </a:xfrm>
          <a:prstGeom prst="rect">
            <a:avLst/>
          </a:prstGeom>
          <a:noFill/>
        </p:spPr>
      </p:pic>
      <p:pic>
        <p:nvPicPr>
          <p:cNvPr id="60420" name="Picture 4" descr="https://upload.wikimedia.org/wikipedia/commons/thumb/e/e1/Asbestos_warning_label.jpg/800px-Asbestos_warning_label.jpg"/>
          <p:cNvPicPr>
            <a:picLocks noChangeAspect="1" noChangeArrowheads="1"/>
          </p:cNvPicPr>
          <p:nvPr/>
        </p:nvPicPr>
        <p:blipFill>
          <a:blip r:embed="rId4" cstate="print"/>
          <a:srcRect/>
          <a:stretch>
            <a:fillRect/>
          </a:stretch>
        </p:blipFill>
        <p:spPr bwMode="auto">
          <a:xfrm>
            <a:off x="6324600" y="2133600"/>
            <a:ext cx="2060498" cy="3429000"/>
          </a:xfrm>
          <a:prstGeom prst="rect">
            <a:avLst/>
          </a:prstGeom>
          <a:noFill/>
        </p:spPr>
      </p:pic>
      <p:pic>
        <p:nvPicPr>
          <p:cNvPr id="60422" name="Picture 6" descr="Image result"/>
          <p:cNvPicPr>
            <a:picLocks noChangeAspect="1" noChangeArrowheads="1"/>
          </p:cNvPicPr>
          <p:nvPr/>
        </p:nvPicPr>
        <p:blipFill>
          <a:blip r:embed="rId5" cstate="print"/>
          <a:srcRect/>
          <a:stretch>
            <a:fillRect/>
          </a:stretch>
        </p:blipFill>
        <p:spPr bwMode="auto">
          <a:xfrm>
            <a:off x="838200" y="1905000"/>
            <a:ext cx="2949359" cy="1981200"/>
          </a:xfrm>
          <a:prstGeom prst="rect">
            <a:avLst/>
          </a:prstGeom>
          <a:noFill/>
        </p:spPr>
      </p:pic>
      <p:sp>
        <p:nvSpPr>
          <p:cNvPr id="60424" name="AutoShape 8" descr="Image result for ford pickup gas tank explosion"/>
          <p:cNvSpPr>
            <a:spLocks noChangeAspect="1" noChangeArrowheads="1"/>
          </p:cNvSpPr>
          <p:nvPr/>
        </p:nvSpPr>
        <p:spPr bwMode="auto">
          <a:xfrm>
            <a:off x="155575" y="-1189038"/>
            <a:ext cx="3810000" cy="2486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6" name="AutoShape 10" descr="Image result for ford pickup gas tank explosion"/>
          <p:cNvSpPr>
            <a:spLocks noChangeAspect="1" noChangeArrowheads="1"/>
          </p:cNvSpPr>
          <p:nvPr/>
        </p:nvSpPr>
        <p:spPr bwMode="auto">
          <a:xfrm>
            <a:off x="155575" y="-1189038"/>
            <a:ext cx="3810000" cy="2486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0428" name="Picture 12" descr="https://encrypted-tbn0.gstatic.com/images?q=tbn:ANd9GcTolQvgeumxCdzV3rSO8rJcxAre2VvyIFgAlywh_YflgoWtKTmc"/>
          <p:cNvPicPr>
            <a:picLocks noChangeAspect="1" noChangeArrowheads="1"/>
          </p:cNvPicPr>
          <p:nvPr/>
        </p:nvPicPr>
        <p:blipFill>
          <a:blip r:embed="rId6" cstate="print"/>
          <a:srcRect/>
          <a:stretch>
            <a:fillRect/>
          </a:stretch>
        </p:blipFill>
        <p:spPr bwMode="auto">
          <a:xfrm>
            <a:off x="3810000" y="1981200"/>
            <a:ext cx="2466975" cy="1847851"/>
          </a:xfrm>
          <a:prstGeom prst="rect">
            <a:avLst/>
          </a:prstGeom>
          <a:noFill/>
        </p:spPr>
      </p:pic>
      <p:pic>
        <p:nvPicPr>
          <p:cNvPr id="60430" name="Picture 14" descr="Image result for rezulin removed from market"/>
          <p:cNvPicPr>
            <a:picLocks noChangeAspect="1" noChangeArrowheads="1"/>
          </p:cNvPicPr>
          <p:nvPr/>
        </p:nvPicPr>
        <p:blipFill>
          <a:blip r:embed="rId7" cstate="print"/>
          <a:srcRect/>
          <a:stretch>
            <a:fillRect/>
          </a:stretch>
        </p:blipFill>
        <p:spPr bwMode="auto">
          <a:xfrm>
            <a:off x="4419600" y="3962400"/>
            <a:ext cx="1315765" cy="1752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5D66E4EC-C853-4630-B0D3-21C6070F6598}" type="slidenum">
              <a:rPr lang="en-US" sz="1600" smtClean="0"/>
              <a:pPr/>
              <a:t>19</a:t>
            </a:fld>
            <a:endParaRPr lang="en-US" sz="1600" dirty="0"/>
          </a:p>
        </p:txBody>
      </p:sp>
      <p:sp>
        <p:nvSpPr>
          <p:cNvPr id="7" name="TextBox 6"/>
          <p:cNvSpPr txBox="1"/>
          <p:nvPr/>
        </p:nvSpPr>
        <p:spPr>
          <a:xfrm>
            <a:off x="914400" y="457200"/>
            <a:ext cx="7315200" cy="461665"/>
          </a:xfrm>
          <a:prstGeom prst="rect">
            <a:avLst/>
          </a:prstGeom>
          <a:noFill/>
        </p:spPr>
        <p:txBody>
          <a:bodyPr wrap="square" rtlCol="0">
            <a:spAutoFit/>
          </a:bodyPr>
          <a:lstStyle/>
          <a:p>
            <a:pPr algn="ctr"/>
            <a:r>
              <a:rPr lang="en-US" sz="2400" dirty="0" smtClean="0"/>
              <a:t>DOE Decision Making</a:t>
            </a:r>
          </a:p>
        </p:txBody>
      </p:sp>
      <p:pic>
        <p:nvPicPr>
          <p:cNvPr id="3074" name="Picture 2"/>
          <p:cNvPicPr>
            <a:picLocks noChangeAspect="1" noChangeArrowheads="1"/>
          </p:cNvPicPr>
          <p:nvPr/>
        </p:nvPicPr>
        <p:blipFill>
          <a:blip r:embed="rId3" cstate="print"/>
          <a:srcRect/>
          <a:stretch>
            <a:fillRect/>
          </a:stretch>
        </p:blipFill>
        <p:spPr bwMode="auto">
          <a:xfrm>
            <a:off x="685800" y="990600"/>
            <a:ext cx="2182031" cy="2933700"/>
          </a:xfrm>
          <a:prstGeom prst="rect">
            <a:avLst/>
          </a:prstGeom>
          <a:noFill/>
          <a:ln w="9525">
            <a:solidFill>
              <a:schemeClr val="tx1"/>
            </a:solid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581400" y="990600"/>
            <a:ext cx="2219325" cy="2925976"/>
          </a:xfrm>
          <a:prstGeom prst="rect">
            <a:avLst/>
          </a:prstGeom>
          <a:noFill/>
          <a:ln w="9525">
            <a:solidFill>
              <a:schemeClr val="tx1"/>
            </a:solid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6324600" y="990600"/>
            <a:ext cx="2201740" cy="2857500"/>
          </a:xfrm>
          <a:prstGeom prst="rect">
            <a:avLst/>
          </a:prstGeom>
          <a:noFill/>
          <a:ln w="9525">
            <a:solidFill>
              <a:schemeClr val="tx1"/>
            </a:solidFill>
            <a:miter lim="800000"/>
            <a:headEnd/>
            <a:tailEnd/>
          </a:ln>
        </p:spPr>
      </p:pic>
      <p:sp>
        <p:nvSpPr>
          <p:cNvPr id="10" name="TextBox 9"/>
          <p:cNvSpPr txBox="1"/>
          <p:nvPr/>
        </p:nvSpPr>
        <p:spPr>
          <a:xfrm>
            <a:off x="685800" y="4191000"/>
            <a:ext cx="3581400" cy="1477328"/>
          </a:xfrm>
          <a:prstGeom prst="rect">
            <a:avLst/>
          </a:prstGeom>
          <a:noFill/>
          <a:ln>
            <a:solidFill>
              <a:schemeClr val="tx1"/>
            </a:solidFill>
          </a:ln>
        </p:spPr>
        <p:txBody>
          <a:bodyPr wrap="square" rtlCol="0">
            <a:spAutoFit/>
          </a:bodyPr>
          <a:lstStyle/>
          <a:p>
            <a:pPr algn="ctr"/>
            <a:r>
              <a:rPr lang="en-US" dirty="0" smtClean="0"/>
              <a:t>What </a:t>
            </a:r>
            <a:r>
              <a:rPr lang="en-US" smtClean="0"/>
              <a:t>is Different? </a:t>
            </a:r>
            <a:endParaRPr lang="en-US" dirty="0" smtClean="0"/>
          </a:p>
          <a:p>
            <a:endParaRPr lang="en-US" dirty="0" smtClean="0"/>
          </a:p>
          <a:p>
            <a:pPr>
              <a:buFont typeface="Arial" pitchFamily="34" charset="0"/>
              <a:buChar char="•"/>
            </a:pPr>
            <a:r>
              <a:rPr lang="en-US" dirty="0" smtClean="0"/>
              <a:t> Site - SRS </a:t>
            </a:r>
            <a:r>
              <a:rPr lang="en-US" dirty="0" err="1" smtClean="0"/>
              <a:t>vs</a:t>
            </a:r>
            <a:r>
              <a:rPr lang="en-US" dirty="0" smtClean="0"/>
              <a:t> Rocky Flats</a:t>
            </a:r>
          </a:p>
          <a:p>
            <a:pPr>
              <a:buFont typeface="Arial" pitchFamily="34" charset="0"/>
              <a:buChar char="•"/>
            </a:pPr>
            <a:r>
              <a:rPr lang="en-US" dirty="0" smtClean="0"/>
              <a:t> Technology Improvements</a:t>
            </a:r>
          </a:p>
          <a:p>
            <a:pPr>
              <a:buFont typeface="Arial" pitchFamily="34" charset="0"/>
              <a:buChar char="•"/>
            </a:pPr>
            <a:r>
              <a:rPr lang="en-US" dirty="0" smtClean="0"/>
              <a:t> Transparency/Activism</a:t>
            </a:r>
            <a:endParaRPr lang="en-US" dirty="0"/>
          </a:p>
        </p:txBody>
      </p:sp>
      <p:sp>
        <p:nvSpPr>
          <p:cNvPr id="11" name="TextBox 10"/>
          <p:cNvSpPr txBox="1"/>
          <p:nvPr/>
        </p:nvSpPr>
        <p:spPr>
          <a:xfrm>
            <a:off x="5105400" y="4191000"/>
            <a:ext cx="3429000" cy="1477328"/>
          </a:xfrm>
          <a:prstGeom prst="rect">
            <a:avLst/>
          </a:prstGeom>
          <a:noFill/>
          <a:ln w="9525">
            <a:solidFill>
              <a:schemeClr val="tx1"/>
            </a:solidFill>
          </a:ln>
        </p:spPr>
        <p:txBody>
          <a:bodyPr wrap="square" rtlCol="0">
            <a:spAutoFit/>
          </a:bodyPr>
          <a:lstStyle/>
          <a:p>
            <a:pPr algn="ctr"/>
            <a:r>
              <a:rPr lang="en-US" dirty="0" smtClean="0"/>
              <a:t>What Hasn’t Changed….</a:t>
            </a:r>
          </a:p>
          <a:p>
            <a:endParaRPr lang="en-US" dirty="0" smtClean="0"/>
          </a:p>
          <a:p>
            <a:pPr>
              <a:buFont typeface="Arial" pitchFamily="34" charset="0"/>
              <a:buChar char="•"/>
            </a:pPr>
            <a:r>
              <a:rPr lang="en-US" dirty="0" smtClean="0"/>
              <a:t> Human Health Risks</a:t>
            </a:r>
          </a:p>
          <a:p>
            <a:pPr>
              <a:buFont typeface="Arial" pitchFamily="34" charset="0"/>
              <a:buChar char="•"/>
            </a:pPr>
            <a:r>
              <a:rPr lang="en-US" dirty="0" smtClean="0"/>
              <a:t> Mission/Profit Motivation</a:t>
            </a:r>
          </a:p>
          <a:p>
            <a:pPr>
              <a:buFont typeface="Arial" pitchFamily="34" charset="0"/>
              <a:buChar char="•"/>
            </a:pPr>
            <a:r>
              <a:rPr lang="en-US" dirty="0" smtClean="0"/>
              <a:t> Human Nature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914399"/>
          </a:xfrm>
        </p:spPr>
        <p:txBody>
          <a:bodyPr>
            <a:normAutofit/>
          </a:bodyPr>
          <a:lstStyle/>
          <a:p>
            <a:r>
              <a:rPr lang="en-US" sz="3200" dirty="0" smtClean="0"/>
              <a:t>Perspective</a:t>
            </a:r>
            <a:endParaRPr lang="en-US" sz="3200" dirty="0"/>
          </a:p>
        </p:txBody>
      </p:sp>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0BE2937B-0CC5-49D5-A59A-C3E1B31AC7F8}" type="slidenum">
              <a:rPr lang="en-US" sz="1600" smtClean="0"/>
              <a:pPr/>
              <a:t>2</a:t>
            </a:fld>
            <a:endParaRPr lang="en-US" sz="1600" dirty="0"/>
          </a:p>
        </p:txBody>
      </p:sp>
      <p:sp>
        <p:nvSpPr>
          <p:cNvPr id="10" name="TextBox 9"/>
          <p:cNvSpPr txBox="1"/>
          <p:nvPr/>
        </p:nvSpPr>
        <p:spPr>
          <a:xfrm>
            <a:off x="914400" y="1447800"/>
            <a:ext cx="3962400" cy="1938992"/>
          </a:xfrm>
          <a:prstGeom prst="rect">
            <a:avLst/>
          </a:prstGeom>
          <a:noFill/>
        </p:spPr>
        <p:txBody>
          <a:bodyPr wrap="square" rtlCol="0">
            <a:spAutoFit/>
          </a:bodyPr>
          <a:lstStyle/>
          <a:p>
            <a:r>
              <a:rPr lang="en-US" sz="2000" u="sng" dirty="0" smtClean="0"/>
              <a:t>Professional Involvement</a:t>
            </a:r>
          </a:p>
          <a:p>
            <a:pPr>
              <a:buFont typeface="Arial" pitchFamily="34" charset="0"/>
              <a:buChar char="•"/>
            </a:pPr>
            <a:r>
              <a:rPr lang="en-US" sz="2000" dirty="0" smtClean="0"/>
              <a:t> Grand Jury Documents Suit 2019 </a:t>
            </a:r>
          </a:p>
          <a:p>
            <a:pPr>
              <a:buFont typeface="Arial" pitchFamily="34" charset="0"/>
              <a:buChar char="•"/>
            </a:pPr>
            <a:r>
              <a:rPr lang="en-US" sz="2000" dirty="0" smtClean="0"/>
              <a:t> Refuge Lawsuit Summer 2017</a:t>
            </a:r>
          </a:p>
          <a:p>
            <a:pPr>
              <a:buFont typeface="Arial" pitchFamily="34" charset="0"/>
              <a:buChar char="•"/>
            </a:pPr>
            <a:r>
              <a:rPr lang="en-US" sz="2000" dirty="0"/>
              <a:t> </a:t>
            </a:r>
            <a:r>
              <a:rPr lang="en-US" sz="2000" dirty="0" smtClean="0"/>
              <a:t>Counsel for several concerned          Rocky Flats community groups</a:t>
            </a:r>
            <a:endParaRPr lang="en-US" sz="2000" dirty="0"/>
          </a:p>
          <a:p>
            <a:pPr>
              <a:buFont typeface="Arial" pitchFamily="34" charset="0"/>
              <a:buChar char="•"/>
            </a:pPr>
            <a:r>
              <a:rPr lang="en-US" sz="2000" dirty="0"/>
              <a:t> </a:t>
            </a:r>
            <a:r>
              <a:rPr lang="en-US" sz="2000" dirty="0" smtClean="0"/>
              <a:t>Issue-related research</a:t>
            </a:r>
          </a:p>
        </p:txBody>
      </p:sp>
      <p:sp>
        <p:nvSpPr>
          <p:cNvPr id="11" name="TextBox 10"/>
          <p:cNvSpPr txBox="1"/>
          <p:nvPr/>
        </p:nvSpPr>
        <p:spPr>
          <a:xfrm>
            <a:off x="4953000" y="3352800"/>
            <a:ext cx="3657600" cy="1323439"/>
          </a:xfrm>
          <a:prstGeom prst="rect">
            <a:avLst/>
          </a:prstGeom>
          <a:noFill/>
        </p:spPr>
        <p:txBody>
          <a:bodyPr wrap="square" rtlCol="0">
            <a:spAutoFit/>
          </a:bodyPr>
          <a:lstStyle/>
          <a:p>
            <a:r>
              <a:rPr lang="en-US" sz="2000" u="sng" dirty="0" smtClean="0"/>
              <a:t>Related Experience</a:t>
            </a:r>
          </a:p>
          <a:p>
            <a:pPr>
              <a:buFont typeface="Arial" pitchFamily="34" charset="0"/>
              <a:buChar char="•"/>
            </a:pPr>
            <a:r>
              <a:rPr lang="en-US" sz="2000" dirty="0" smtClean="0"/>
              <a:t> National Security Clearance BIs</a:t>
            </a:r>
          </a:p>
          <a:p>
            <a:pPr lvl="1">
              <a:buFont typeface="Arial" pitchFamily="34" charset="0"/>
              <a:buChar char="•"/>
            </a:pPr>
            <a:r>
              <a:rPr lang="en-US" sz="2000" dirty="0"/>
              <a:t> </a:t>
            </a:r>
            <a:r>
              <a:rPr lang="en-US" sz="2000" dirty="0" smtClean="0"/>
              <a:t>DOD, DOE, DOI</a:t>
            </a:r>
          </a:p>
          <a:p>
            <a:pPr lvl="1">
              <a:buFont typeface="Arial" pitchFamily="34" charset="0"/>
              <a:buChar char="•"/>
            </a:pPr>
            <a:r>
              <a:rPr lang="en-US" sz="2000" dirty="0"/>
              <a:t> </a:t>
            </a:r>
            <a:r>
              <a:rPr lang="en-US" sz="2000" dirty="0" smtClean="0"/>
              <a:t>Los Alamos, Livermore</a:t>
            </a:r>
          </a:p>
        </p:txBody>
      </p:sp>
      <p:sp>
        <p:nvSpPr>
          <p:cNvPr id="14" name="TextBox 13"/>
          <p:cNvSpPr txBox="1"/>
          <p:nvPr/>
        </p:nvSpPr>
        <p:spPr>
          <a:xfrm>
            <a:off x="914400" y="4419600"/>
            <a:ext cx="3657600" cy="1323439"/>
          </a:xfrm>
          <a:prstGeom prst="rect">
            <a:avLst/>
          </a:prstGeom>
          <a:noFill/>
        </p:spPr>
        <p:txBody>
          <a:bodyPr wrap="square" rtlCol="0">
            <a:spAutoFit/>
          </a:bodyPr>
          <a:lstStyle/>
          <a:p>
            <a:r>
              <a:rPr lang="en-US" sz="2000" u="sng" dirty="0" smtClean="0"/>
              <a:t>Education</a:t>
            </a:r>
          </a:p>
          <a:p>
            <a:pPr>
              <a:buFont typeface="Arial" pitchFamily="34" charset="0"/>
              <a:buChar char="•"/>
            </a:pPr>
            <a:r>
              <a:rPr lang="en-US" sz="2000" dirty="0" smtClean="0"/>
              <a:t> BS IOE – U. of Michigan</a:t>
            </a:r>
          </a:p>
          <a:p>
            <a:pPr>
              <a:buFont typeface="Arial" pitchFamily="34" charset="0"/>
              <a:buChar char="•"/>
            </a:pPr>
            <a:r>
              <a:rPr lang="en-US" sz="2000" dirty="0"/>
              <a:t> </a:t>
            </a:r>
            <a:r>
              <a:rPr lang="en-US" sz="2000" dirty="0" smtClean="0"/>
              <a:t>MA Journalism – U. of Missouri</a:t>
            </a:r>
            <a:endParaRPr lang="en-US" sz="2000" dirty="0"/>
          </a:p>
          <a:p>
            <a:pPr>
              <a:buFont typeface="Arial" pitchFamily="34" charset="0"/>
              <a:buChar char="•"/>
            </a:pPr>
            <a:r>
              <a:rPr lang="en-US" sz="2000" dirty="0" smtClean="0"/>
              <a:t> </a:t>
            </a:r>
            <a:r>
              <a:rPr lang="en-US" sz="2000" dirty="0" err="1" smtClean="0"/>
              <a:t>Juris</a:t>
            </a:r>
            <a:r>
              <a:rPr lang="en-US" sz="2000" dirty="0" smtClean="0"/>
              <a:t> Doctorate – U. of Denver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6EF49BA7-4485-4AD9-9208-7421177BFCA2}" type="slidenum">
              <a:rPr lang="en-US" sz="1600" smtClean="0"/>
              <a:pPr/>
              <a:t>3</a:t>
            </a:fld>
            <a:endParaRPr lang="en-US" sz="1600" dirty="0"/>
          </a:p>
        </p:txBody>
      </p:sp>
      <p:sp>
        <p:nvSpPr>
          <p:cNvPr id="7" name="Title 6"/>
          <p:cNvSpPr>
            <a:spLocks noGrp="1"/>
          </p:cNvSpPr>
          <p:nvPr>
            <p:ph type="ctrTitle"/>
          </p:nvPr>
        </p:nvSpPr>
        <p:spPr>
          <a:xfrm>
            <a:off x="914400" y="304800"/>
            <a:ext cx="7315200" cy="1295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Rocky Flats/CDPHE </a:t>
            </a:r>
            <a:br>
              <a:rPr lang="en-US" dirty="0" smtClean="0"/>
            </a:br>
            <a:r>
              <a:rPr lang="en-US" dirty="0" smtClean="0"/>
              <a:t>Normalizing “Big Truths”</a:t>
            </a:r>
            <a:br>
              <a:rPr lang="en-US" dirty="0" smtClean="0"/>
            </a:br>
            <a:endParaRPr lang="en-US" dirty="0"/>
          </a:p>
        </p:txBody>
      </p:sp>
      <p:sp>
        <p:nvSpPr>
          <p:cNvPr id="9" name="TextBox 8"/>
          <p:cNvSpPr txBox="1"/>
          <p:nvPr/>
        </p:nvSpPr>
        <p:spPr>
          <a:xfrm>
            <a:off x="1447800" y="2514600"/>
            <a:ext cx="6324600" cy="2308324"/>
          </a:xfrm>
          <a:prstGeom prst="rect">
            <a:avLst/>
          </a:prstGeom>
          <a:noFill/>
        </p:spPr>
        <p:txBody>
          <a:bodyPr wrap="square" rtlCol="0">
            <a:spAutoFit/>
          </a:bodyPr>
          <a:lstStyle/>
          <a:p>
            <a:pPr marL="342900" indent="-342900">
              <a:buAutoNum type="arabicPeriod"/>
            </a:pPr>
            <a:r>
              <a:rPr lang="en-US" sz="2400" dirty="0" smtClean="0"/>
              <a:t>Rocky Flats once was highly contaminated.</a:t>
            </a:r>
          </a:p>
          <a:p>
            <a:pPr marL="342900" indent="-342900">
              <a:buAutoNum type="arabicPeriod"/>
            </a:pPr>
            <a:r>
              <a:rPr lang="en-US" sz="2400" dirty="0" smtClean="0"/>
              <a:t>Environmental crimes committed during Plant Operations.</a:t>
            </a:r>
          </a:p>
          <a:p>
            <a:pPr marL="342900" indent="-342900">
              <a:buAutoNum type="arabicPeriod"/>
            </a:pPr>
            <a:r>
              <a:rPr lang="en-US" sz="2400" dirty="0" smtClean="0"/>
              <a:t>Some on and off-site residual contamination remains.</a:t>
            </a:r>
          </a:p>
          <a:p>
            <a:pPr marL="342900" indent="-342900">
              <a:buAutoNum type="arabicPeriod"/>
            </a:pPr>
            <a:r>
              <a:rPr lang="en-US" sz="2400" dirty="0" smtClean="0"/>
              <a:t>Will persist a long time.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B41B93F1-B698-42D6-82DB-380450C38841}" type="slidenum">
              <a:rPr lang="en-US" sz="1600" smtClean="0"/>
              <a:pPr/>
              <a:t>4</a:t>
            </a:fld>
            <a:endParaRPr lang="en-US" sz="1600" dirty="0"/>
          </a:p>
        </p:txBody>
      </p:sp>
      <p:sp>
        <p:nvSpPr>
          <p:cNvPr id="5" name="Title 6"/>
          <p:cNvSpPr txBox="1">
            <a:spLocks/>
          </p:cNvSpPr>
          <p:nvPr/>
        </p:nvSpPr>
        <p:spPr>
          <a:xfrm>
            <a:off x="914400" y="457200"/>
            <a:ext cx="7315200" cy="685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Context “Truth 1: The Rocky Flats Plant was once highly contaminated”</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14400" y="1371600"/>
            <a:ext cx="7010400" cy="5078313"/>
          </a:xfrm>
          <a:prstGeom prst="rect">
            <a:avLst/>
          </a:prstGeom>
          <a:noFill/>
        </p:spPr>
        <p:txBody>
          <a:bodyPr wrap="square" rtlCol="0">
            <a:spAutoFit/>
          </a:bodyPr>
          <a:lstStyle/>
          <a:p>
            <a:pPr>
              <a:buFont typeface="Arial" pitchFamily="34" charset="0"/>
              <a:buChar char="•"/>
            </a:pPr>
            <a:r>
              <a:rPr lang="en-US" dirty="0" smtClean="0"/>
              <a:t> Acknowledged Accidents</a:t>
            </a:r>
          </a:p>
          <a:p>
            <a:pPr lvl="1">
              <a:buFont typeface="Arial" pitchFamily="34" charset="0"/>
              <a:buChar char="•"/>
            </a:pPr>
            <a:r>
              <a:rPr lang="en-US" dirty="0" smtClean="0"/>
              <a:t> Major plutonium fires – 1957, 1969</a:t>
            </a:r>
          </a:p>
          <a:p>
            <a:pPr lvl="1"/>
            <a:endParaRPr lang="en-US" dirty="0" smtClean="0"/>
          </a:p>
          <a:p>
            <a:pPr>
              <a:buFont typeface="Arial" pitchFamily="34" charset="0"/>
              <a:buChar char="•"/>
            </a:pPr>
            <a:r>
              <a:rPr lang="en-US" dirty="0" smtClean="0"/>
              <a:t>  Misguided waste storage/disposal decisions</a:t>
            </a:r>
          </a:p>
          <a:p>
            <a:pPr lvl="1">
              <a:buFont typeface="Arial" pitchFamily="34" charset="0"/>
              <a:buChar char="•"/>
            </a:pPr>
            <a:r>
              <a:rPr lang="en-US" dirty="0" smtClean="0"/>
              <a:t>  903 Pad</a:t>
            </a:r>
          </a:p>
          <a:p>
            <a:pPr lvl="1">
              <a:buFont typeface="Arial" pitchFamily="34" charset="0"/>
              <a:buChar char="•"/>
            </a:pPr>
            <a:r>
              <a:rPr lang="en-US" dirty="0" smtClean="0"/>
              <a:t>  East Trenches</a:t>
            </a:r>
          </a:p>
          <a:p>
            <a:pPr lvl="1">
              <a:buFont typeface="Arial" pitchFamily="34" charset="0"/>
              <a:buChar char="•"/>
            </a:pPr>
            <a:r>
              <a:rPr lang="en-US" dirty="0" smtClean="0"/>
              <a:t>  </a:t>
            </a:r>
            <a:r>
              <a:rPr lang="en-US" dirty="0" err="1" smtClean="0"/>
              <a:t>Pondcrete</a:t>
            </a:r>
            <a:r>
              <a:rPr lang="en-US" dirty="0" smtClean="0"/>
              <a:t>/</a:t>
            </a:r>
            <a:r>
              <a:rPr lang="en-US" dirty="0" err="1" smtClean="0"/>
              <a:t>Saltcrete</a:t>
            </a:r>
            <a:endParaRPr lang="en-US" dirty="0" smtClean="0"/>
          </a:p>
          <a:p>
            <a:pPr lvl="1">
              <a:buFont typeface="Arial" pitchFamily="34" charset="0"/>
              <a:buChar char="•"/>
            </a:pPr>
            <a:r>
              <a:rPr lang="en-US" dirty="0" smtClean="0"/>
              <a:t>  Solar Ponds</a:t>
            </a:r>
          </a:p>
          <a:p>
            <a:pPr lvl="1"/>
            <a:endParaRPr lang="en-US" dirty="0" smtClean="0"/>
          </a:p>
          <a:p>
            <a:pPr>
              <a:buFont typeface="Arial" pitchFamily="34" charset="0"/>
              <a:buChar char="•"/>
            </a:pPr>
            <a:r>
              <a:rPr lang="en-US" dirty="0" smtClean="0"/>
              <a:t> Other Anecdotal Events</a:t>
            </a:r>
          </a:p>
          <a:p>
            <a:pPr lvl="1">
              <a:buFont typeface="Arial" pitchFamily="34" charset="0"/>
              <a:buChar char="•"/>
            </a:pPr>
            <a:r>
              <a:rPr lang="en-US" dirty="0" smtClean="0"/>
              <a:t>  Waste incineration</a:t>
            </a:r>
          </a:p>
          <a:p>
            <a:pPr lvl="1">
              <a:buFont typeface="Arial" pitchFamily="34" charset="0"/>
              <a:buChar char="•"/>
            </a:pPr>
            <a:r>
              <a:rPr lang="en-US" dirty="0" smtClean="0"/>
              <a:t>  Experiment-related criticalities</a:t>
            </a:r>
          </a:p>
          <a:p>
            <a:pPr lvl="1">
              <a:buFont typeface="Arial" pitchFamily="34" charset="0"/>
              <a:buChar char="•"/>
            </a:pPr>
            <a:r>
              <a:rPr lang="en-US" dirty="0" smtClean="0"/>
              <a:t>  Undocumented dumping/spray irrigation</a:t>
            </a:r>
          </a:p>
          <a:p>
            <a:pPr lvl="1">
              <a:buFont typeface="Arial" pitchFamily="34" charset="0"/>
              <a:buChar char="•"/>
            </a:pPr>
            <a:r>
              <a:rPr lang="en-US" dirty="0" smtClean="0"/>
              <a:t>  Great Western Reservoir and </a:t>
            </a:r>
            <a:r>
              <a:rPr lang="en-US" dirty="0" err="1" smtClean="0"/>
              <a:t>Standley</a:t>
            </a:r>
            <a:r>
              <a:rPr lang="en-US" dirty="0" smtClean="0"/>
              <a:t> Lake Projects</a:t>
            </a:r>
          </a:p>
          <a:p>
            <a:pPr lvl="1">
              <a:buFont typeface="Arial" pitchFamily="34" charset="0"/>
              <a:buChar char="•"/>
            </a:pPr>
            <a:endParaRPr lang="en-US" dirty="0" smtClean="0"/>
          </a:p>
          <a:p>
            <a:pPr>
              <a:buFont typeface="Arial" pitchFamily="34" charset="0"/>
              <a:buChar char="•"/>
            </a:pPr>
            <a:r>
              <a:rPr lang="en-US" dirty="0" smtClean="0"/>
              <a:t> 1994 – ABC Nightline “The Most Dangerous Building in America.”</a:t>
            </a:r>
          </a:p>
          <a:p>
            <a:pPr lvl="1">
              <a:buFont typeface="Arial" pitchFamily="34" charset="0"/>
              <a:buChar char="•"/>
            </a:pPr>
            <a:r>
              <a:rPr lang="en-US" dirty="0" smtClean="0"/>
              <a:t> Building 771</a:t>
            </a:r>
          </a:p>
          <a:p>
            <a:pPr>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2C499CE0-0533-45DA-BD00-1A07A0D53CCD}" type="slidenum">
              <a:rPr lang="en-US" sz="1600" smtClean="0"/>
              <a:pPr/>
              <a:t>5</a:t>
            </a:fld>
            <a:endParaRPr lang="en-US" sz="1600" dirty="0"/>
          </a:p>
        </p:txBody>
      </p:sp>
      <p:sp>
        <p:nvSpPr>
          <p:cNvPr id="5" name="Title 6"/>
          <p:cNvSpPr txBox="1">
            <a:spLocks/>
          </p:cNvSpPr>
          <p:nvPr/>
        </p:nvSpPr>
        <p:spPr>
          <a:xfrm>
            <a:off x="914400" y="457200"/>
            <a:ext cx="7315200" cy="685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Context “Truth 2: Environmental Crimes were committed at the Plant”</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14400" y="1371600"/>
            <a:ext cx="7010400" cy="4801314"/>
          </a:xfrm>
          <a:prstGeom prst="rect">
            <a:avLst/>
          </a:prstGeom>
          <a:noFill/>
        </p:spPr>
        <p:txBody>
          <a:bodyPr wrap="square" rtlCol="0">
            <a:spAutoFit/>
          </a:bodyPr>
          <a:lstStyle/>
          <a:p>
            <a:pPr>
              <a:buFont typeface="Arial" pitchFamily="34" charset="0"/>
              <a:buChar char="•"/>
            </a:pPr>
            <a:r>
              <a:rPr lang="en-US" dirty="0" smtClean="0"/>
              <a:t> June 6, 1989 </a:t>
            </a:r>
          </a:p>
          <a:p>
            <a:pPr lvl="1">
              <a:buFont typeface="Arial" pitchFamily="34" charset="0"/>
              <a:buChar char="•"/>
            </a:pPr>
            <a:r>
              <a:rPr lang="en-US" dirty="0" smtClean="0"/>
              <a:t> FBI/EPA Raid</a:t>
            </a:r>
          </a:p>
          <a:p>
            <a:pPr lvl="1"/>
            <a:endParaRPr lang="en-US" dirty="0"/>
          </a:p>
          <a:p>
            <a:pPr>
              <a:buFont typeface="Arial" pitchFamily="34" charset="0"/>
              <a:buChar char="•"/>
            </a:pPr>
            <a:r>
              <a:rPr lang="en-US" dirty="0" smtClean="0"/>
              <a:t> Rocky Flats Special Grand Jury</a:t>
            </a:r>
          </a:p>
          <a:p>
            <a:pPr lvl="1">
              <a:buFont typeface="Arial" pitchFamily="34" charset="0"/>
              <a:buChar char="•"/>
            </a:pPr>
            <a:r>
              <a:rPr lang="en-US" dirty="0" smtClean="0"/>
              <a:t> </a:t>
            </a:r>
            <a:r>
              <a:rPr lang="en-US" dirty="0" err="1" smtClean="0"/>
              <a:t>Empaneled</a:t>
            </a:r>
            <a:r>
              <a:rPr lang="en-US" dirty="0" smtClean="0"/>
              <a:t> August 1, 1989</a:t>
            </a:r>
          </a:p>
          <a:p>
            <a:pPr lvl="1">
              <a:buFont typeface="Arial" pitchFamily="34" charset="0"/>
              <a:buChar char="•"/>
            </a:pPr>
            <a:r>
              <a:rPr lang="en-US" dirty="0" smtClean="0"/>
              <a:t> Discharged March 24, 1992</a:t>
            </a:r>
          </a:p>
          <a:p>
            <a:pPr lvl="1">
              <a:buFont typeface="Arial" pitchFamily="34" charset="0"/>
              <a:buChar char="•"/>
            </a:pPr>
            <a:r>
              <a:rPr lang="en-US" dirty="0" smtClean="0"/>
              <a:t> US Attorneys refused to issue indictments</a:t>
            </a:r>
          </a:p>
          <a:p>
            <a:pPr lvl="1"/>
            <a:r>
              <a:rPr lang="en-US" dirty="0" smtClean="0"/>
              <a:t>	 returned by Grand Jury</a:t>
            </a:r>
          </a:p>
          <a:p>
            <a:pPr>
              <a:buFont typeface="Arial" pitchFamily="34" charset="0"/>
              <a:buChar char="•"/>
            </a:pPr>
            <a:endParaRPr lang="en-US" dirty="0" smtClean="0"/>
          </a:p>
          <a:p>
            <a:pPr>
              <a:buFont typeface="Arial" pitchFamily="34" charset="0"/>
              <a:buChar char="•"/>
            </a:pPr>
            <a:r>
              <a:rPr lang="en-US" dirty="0"/>
              <a:t> </a:t>
            </a:r>
            <a:r>
              <a:rPr lang="en-US" dirty="0" smtClean="0"/>
              <a:t>Rockwell pled guilty to ten (10) charges in a </a:t>
            </a:r>
          </a:p>
          <a:p>
            <a:r>
              <a:rPr lang="en-US" dirty="0" smtClean="0"/>
              <a:t>	plea agreement</a:t>
            </a:r>
          </a:p>
          <a:p>
            <a:pPr lvl="1">
              <a:buFont typeface="Arial" pitchFamily="34" charset="0"/>
              <a:buChar char="•"/>
            </a:pPr>
            <a:r>
              <a:rPr lang="en-US" dirty="0" smtClean="0"/>
              <a:t> Total fine:	$18.5 Million</a:t>
            </a:r>
          </a:p>
          <a:p>
            <a:pPr lvl="1">
              <a:buFont typeface="Arial" pitchFamily="34" charset="0"/>
              <a:buChar char="•"/>
            </a:pPr>
            <a:r>
              <a:rPr lang="en-US" dirty="0" smtClean="0"/>
              <a:t> Indemnified by US DOE – paid by taxpayers</a:t>
            </a:r>
          </a:p>
          <a:p>
            <a:pPr lvl="1">
              <a:buFont typeface="Arial" pitchFamily="34" charset="0"/>
              <a:buChar char="•"/>
            </a:pPr>
            <a:r>
              <a:rPr lang="en-US" dirty="0" smtClean="0"/>
              <a:t> Plant annual budget estimated:  $500 Million</a:t>
            </a:r>
          </a:p>
          <a:p>
            <a:pPr lvl="1"/>
            <a:endParaRPr lang="en-US" dirty="0" smtClean="0"/>
          </a:p>
          <a:p>
            <a:pPr>
              <a:buFont typeface="Arial" pitchFamily="34" charset="0"/>
              <a:buChar char="•"/>
            </a:pPr>
            <a:r>
              <a:rPr lang="en-US" dirty="0" smtClean="0"/>
              <a:t> Rockwell lost suit to breach DOE contract based on impossibility</a:t>
            </a:r>
          </a:p>
          <a:p>
            <a:pPr lvl="1">
              <a:buFont typeface="Arial" pitchFamily="34" charset="0"/>
              <a:buChar char="•"/>
            </a:pPr>
            <a:r>
              <a:rPr lang="en-US" dirty="0" smtClean="0"/>
              <a:t> DOE terms forcing it to break environmental laws</a:t>
            </a:r>
          </a:p>
        </p:txBody>
      </p:sp>
      <p:pic>
        <p:nvPicPr>
          <p:cNvPr id="2050" name="Picture 2"/>
          <p:cNvPicPr>
            <a:picLocks noChangeAspect="1" noChangeArrowheads="1"/>
          </p:cNvPicPr>
          <p:nvPr/>
        </p:nvPicPr>
        <p:blipFill>
          <a:blip r:embed="rId3" cstate="print"/>
          <a:srcRect/>
          <a:stretch>
            <a:fillRect/>
          </a:stretch>
        </p:blipFill>
        <p:spPr bwMode="auto">
          <a:xfrm>
            <a:off x="6172200" y="1524000"/>
            <a:ext cx="2571750" cy="3429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2C499CE0-0533-45DA-BD00-1A07A0D53CCD}" type="slidenum">
              <a:rPr lang="en-US" sz="1600" smtClean="0"/>
              <a:pPr/>
              <a:t>6</a:t>
            </a:fld>
            <a:endParaRPr lang="en-US" sz="1600" dirty="0"/>
          </a:p>
        </p:txBody>
      </p:sp>
      <p:sp>
        <p:nvSpPr>
          <p:cNvPr id="5" name="Title 6"/>
          <p:cNvSpPr txBox="1">
            <a:spLocks/>
          </p:cNvSpPr>
          <p:nvPr/>
        </p:nvSpPr>
        <p:spPr>
          <a:xfrm>
            <a:off x="914400" y="457200"/>
            <a:ext cx="7315200" cy="685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Context “Truth 2: Environmental Crimes were committed at the Plant”</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14400" y="1371600"/>
            <a:ext cx="7391400" cy="4862870"/>
          </a:xfrm>
          <a:prstGeom prst="rect">
            <a:avLst/>
          </a:prstGeom>
          <a:noFill/>
        </p:spPr>
        <p:txBody>
          <a:bodyPr wrap="square" rtlCol="0">
            <a:spAutoFit/>
          </a:bodyPr>
          <a:lstStyle/>
          <a:p>
            <a:pPr>
              <a:buFont typeface="Arial" pitchFamily="34" charset="0"/>
              <a:buChar char="•"/>
            </a:pPr>
            <a:r>
              <a:rPr lang="en-US" dirty="0" smtClean="0"/>
              <a:t>  Crimes admitted in plea agreement – Felonies and Misdemeanors</a:t>
            </a:r>
          </a:p>
          <a:p>
            <a:pPr marL="800100" lvl="1" indent="-342900">
              <a:buFont typeface="+mj-lt"/>
              <a:buAutoNum type="arabicPeriod"/>
            </a:pPr>
            <a:r>
              <a:rPr lang="en-US" sz="1600" dirty="0" smtClean="0"/>
              <a:t>Knowing Storage of Mixed Hazardous Wastes (</a:t>
            </a:r>
            <a:r>
              <a:rPr lang="en-US" sz="1600" dirty="0" err="1" smtClean="0"/>
              <a:t>Pondcrete</a:t>
            </a:r>
            <a:r>
              <a:rPr lang="en-US" sz="1600" dirty="0" smtClean="0"/>
              <a:t> &amp; </a:t>
            </a:r>
            <a:r>
              <a:rPr lang="en-US" sz="1600" dirty="0" err="1" smtClean="0"/>
              <a:t>Saltcrete</a:t>
            </a:r>
            <a:r>
              <a:rPr lang="en-US" sz="1600" dirty="0" smtClean="0"/>
              <a:t>)</a:t>
            </a:r>
          </a:p>
          <a:p>
            <a:pPr marL="800100" lvl="1" indent="-342900">
              <a:buFont typeface="+mj-lt"/>
              <a:buAutoNum type="arabicPeriod"/>
            </a:pPr>
            <a:r>
              <a:rPr lang="en-US" sz="1600" dirty="0" smtClean="0"/>
              <a:t>Knowing Storage of Mixed Hazardous Wastes (</a:t>
            </a:r>
            <a:r>
              <a:rPr lang="en-US" sz="1600" dirty="0" err="1" smtClean="0"/>
              <a:t>Pondcrete</a:t>
            </a:r>
            <a:r>
              <a:rPr lang="en-US" sz="1600" dirty="0" smtClean="0"/>
              <a:t> &amp; </a:t>
            </a:r>
            <a:r>
              <a:rPr lang="en-US" sz="1600" dirty="0" err="1" smtClean="0"/>
              <a:t>Saltcrete</a:t>
            </a:r>
            <a:r>
              <a:rPr lang="en-US" sz="1600" dirty="0" smtClean="0"/>
              <a:t>) without a Permit or Interim Status</a:t>
            </a:r>
          </a:p>
          <a:p>
            <a:pPr marL="800100" lvl="1" indent="-342900">
              <a:buFont typeface="+mj-lt"/>
              <a:buAutoNum type="arabicPeriod"/>
            </a:pPr>
            <a:r>
              <a:rPr lang="en-US" sz="1600" dirty="0" smtClean="0"/>
              <a:t>Knowing Treatment and Storage of Mixed Hazardous Wastes (Concentrated Salt Brine) without a Permit or Interim Status</a:t>
            </a:r>
          </a:p>
          <a:p>
            <a:pPr marL="800100" lvl="1" indent="-342900">
              <a:buFont typeface="+mj-lt"/>
              <a:buAutoNum type="arabicPeriod"/>
            </a:pPr>
            <a:r>
              <a:rPr lang="en-US" sz="1600" dirty="0" smtClean="0"/>
              <a:t>Knowing Storage of Mixed Hazardous Wastes (Vacuum Filter Sludge) without a Permit or Interim Status</a:t>
            </a:r>
          </a:p>
          <a:p>
            <a:pPr marL="800100" lvl="1" indent="-342900">
              <a:buFont typeface="+mj-lt"/>
              <a:buAutoNum type="arabicPeriod"/>
            </a:pPr>
            <a:r>
              <a:rPr lang="en-US" sz="1600" dirty="0" smtClean="0"/>
              <a:t>Negligent Violation of CWA Permit Conditions (Industrial Wastes to the Sewage Treatment Plant </a:t>
            </a:r>
          </a:p>
          <a:p>
            <a:pPr marL="800100" lvl="1" indent="-342900">
              <a:buFont typeface="+mj-lt"/>
              <a:buAutoNum type="arabicPeriod"/>
            </a:pPr>
            <a:r>
              <a:rPr lang="en-US" sz="1600" dirty="0" smtClean="0"/>
              <a:t>Negligent Violation of CWA Permit Conditions (BOD Violations, March 1988) </a:t>
            </a:r>
          </a:p>
          <a:p>
            <a:pPr marL="800100" lvl="1" indent="-342900">
              <a:buFont typeface="+mj-lt"/>
              <a:buAutoNum type="arabicPeriod"/>
            </a:pPr>
            <a:r>
              <a:rPr lang="en-US" sz="1600" dirty="0" smtClean="0"/>
              <a:t>Negligent Violation of CWA Permit Conditions (BOD/Fecal </a:t>
            </a:r>
            <a:r>
              <a:rPr lang="en-US" sz="1600" dirty="0" err="1" smtClean="0"/>
              <a:t>Coliform</a:t>
            </a:r>
            <a:r>
              <a:rPr lang="en-US" sz="1600" dirty="0" smtClean="0"/>
              <a:t> Violations, April 1988)</a:t>
            </a:r>
          </a:p>
          <a:p>
            <a:pPr marL="800100" lvl="1" indent="-342900">
              <a:buFont typeface="+mj-lt"/>
              <a:buAutoNum type="arabicPeriod"/>
            </a:pPr>
            <a:r>
              <a:rPr lang="en-US" sz="1600" dirty="0" smtClean="0"/>
              <a:t>Negligent Violation of CWA Permit Conditions (BOD Violations, May 1988)</a:t>
            </a:r>
          </a:p>
          <a:p>
            <a:pPr marL="800100" lvl="1" indent="-342900">
              <a:buFont typeface="+mj-lt"/>
              <a:buAutoNum type="arabicPeriod"/>
            </a:pPr>
            <a:r>
              <a:rPr lang="en-US" sz="1600" dirty="0" smtClean="0"/>
              <a:t>Knowing Violation of CWA Permit Conditions (Spray Irrigation)</a:t>
            </a:r>
          </a:p>
          <a:p>
            <a:pPr marL="800100" lvl="1" indent="-342900">
              <a:buFont typeface="+mj-lt"/>
              <a:buAutoNum type="arabicPeriod"/>
            </a:pPr>
            <a:r>
              <a:rPr lang="en-US" sz="1600" dirty="0" smtClean="0"/>
              <a:t>Negligent Violation of CWA Permit Conditions (Chromic Acid Spill)</a:t>
            </a:r>
          </a:p>
          <a:p>
            <a:pPr marL="800100" lvl="1" indent="-342900">
              <a:buFont typeface="+mj-lt"/>
              <a:buAutoNum type="arabicPeriod"/>
            </a:pPr>
            <a:endParaRPr lang="en-US" dirty="0" smtClean="0"/>
          </a:p>
          <a:p>
            <a:pPr marL="342900" indent="-342900">
              <a:buFont typeface="Arial" pitchFamily="34" charset="0"/>
              <a:buChar char="•"/>
            </a:pPr>
            <a:r>
              <a:rPr lang="en-US" dirty="0" smtClean="0"/>
              <a:t>What was not charged? Who was not charged? Why not?</a:t>
            </a:r>
          </a:p>
          <a:p>
            <a:pPr marL="800100" lvl="1" indent="-342900">
              <a:buFont typeface="+mj-lt"/>
              <a:buAutoNum type="arabicPeriod"/>
            </a:pPr>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772400" cy="338554"/>
          </a:xfrm>
          <a:prstGeom prst="rect">
            <a:avLst/>
          </a:prstGeom>
          <a:noFill/>
        </p:spPr>
        <p:txBody>
          <a:bodyPr wrap="square" rtlCol="0">
            <a:spAutoFit/>
          </a:bodyPr>
          <a:lstStyle/>
          <a:p>
            <a:r>
              <a:rPr lang="en-US" sz="1600" dirty="0" smtClean="0"/>
              <a:t>Pat Mellen Law LLC                                                                                                                                </a:t>
            </a:r>
            <a:fld id="{735A0AF8-2A65-4FFA-BB2F-CC8C6F382635}" type="slidenum">
              <a:rPr lang="en-US" sz="1600" smtClean="0"/>
              <a:pPr/>
              <a:t>7</a:t>
            </a:fld>
            <a:endParaRPr lang="en-US" sz="1600" dirty="0"/>
          </a:p>
        </p:txBody>
      </p:sp>
      <p:sp>
        <p:nvSpPr>
          <p:cNvPr id="5" name="Title 6"/>
          <p:cNvSpPr txBox="1">
            <a:spLocks/>
          </p:cNvSpPr>
          <p:nvPr/>
        </p:nvSpPr>
        <p:spPr>
          <a:xfrm>
            <a:off x="914400" y="457200"/>
            <a:ext cx="6553200" cy="685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Context “Truth 2: The Superfund Cleanup”</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TextBox 8"/>
          <p:cNvSpPr txBox="1"/>
          <p:nvPr/>
        </p:nvSpPr>
        <p:spPr>
          <a:xfrm>
            <a:off x="914400" y="1066800"/>
            <a:ext cx="7010400" cy="5355312"/>
          </a:xfrm>
          <a:prstGeom prst="rect">
            <a:avLst/>
          </a:prstGeom>
          <a:noFill/>
        </p:spPr>
        <p:txBody>
          <a:bodyPr wrap="square" rtlCol="0">
            <a:spAutoFit/>
          </a:bodyPr>
          <a:lstStyle/>
          <a:p>
            <a:pPr>
              <a:buFont typeface="Arial" pitchFamily="34" charset="0"/>
              <a:buChar char="•"/>
            </a:pPr>
            <a:r>
              <a:rPr lang="en-US" dirty="0" smtClean="0"/>
              <a:t> Cleanup-Related Agreements</a:t>
            </a:r>
          </a:p>
          <a:p>
            <a:pPr lvl="1">
              <a:buFont typeface="Arial" pitchFamily="34" charset="0"/>
              <a:buChar char="•"/>
            </a:pPr>
            <a:r>
              <a:rPr lang="en-US" dirty="0"/>
              <a:t> </a:t>
            </a:r>
            <a:r>
              <a:rPr lang="en-US" dirty="0" smtClean="0"/>
              <a:t>July 30, 1986 – Compliance Agreement (CEARP)</a:t>
            </a:r>
          </a:p>
          <a:p>
            <a:pPr lvl="1">
              <a:buFont typeface="Arial" pitchFamily="34" charset="0"/>
              <a:buChar char="•"/>
            </a:pPr>
            <a:r>
              <a:rPr lang="en-US" dirty="0" smtClean="0"/>
              <a:t> June 7, 1989 – Compliance Order</a:t>
            </a:r>
          </a:p>
          <a:p>
            <a:pPr lvl="1">
              <a:buFont typeface="Arial" pitchFamily="34" charset="0"/>
              <a:buChar char="•"/>
            </a:pPr>
            <a:r>
              <a:rPr lang="en-US" dirty="0"/>
              <a:t> </a:t>
            </a:r>
            <a:r>
              <a:rPr lang="en-US" dirty="0" smtClean="0"/>
              <a:t>January 22, 1991 – Interagency Agreement</a:t>
            </a:r>
          </a:p>
          <a:p>
            <a:pPr lvl="1">
              <a:buFont typeface="Arial" pitchFamily="34" charset="0"/>
              <a:buChar char="•"/>
            </a:pPr>
            <a:r>
              <a:rPr lang="en-US" dirty="0"/>
              <a:t> </a:t>
            </a:r>
            <a:r>
              <a:rPr lang="en-US" dirty="0" smtClean="0"/>
              <a:t>July 7, 1994 – Settlement Agreement &amp; State </a:t>
            </a:r>
          </a:p>
          <a:p>
            <a:pPr lvl="1"/>
            <a:r>
              <a:rPr lang="en-US" dirty="0" smtClean="0"/>
              <a:t>	Compliance Order</a:t>
            </a:r>
          </a:p>
          <a:p>
            <a:pPr lvl="1">
              <a:buFont typeface="Arial" pitchFamily="34" charset="0"/>
              <a:buChar char="•"/>
            </a:pPr>
            <a:r>
              <a:rPr lang="en-US" dirty="0"/>
              <a:t> </a:t>
            </a:r>
            <a:r>
              <a:rPr lang="en-US" dirty="0" smtClean="0"/>
              <a:t>July 19, 1996 – Rocky Flats Cleanup Agreement</a:t>
            </a:r>
          </a:p>
          <a:p>
            <a:pPr lvl="1"/>
            <a:endParaRPr lang="en-US" dirty="0" smtClean="0"/>
          </a:p>
          <a:p>
            <a:pPr>
              <a:buFont typeface="Arial" pitchFamily="34" charset="0"/>
              <a:buChar char="•"/>
            </a:pPr>
            <a:r>
              <a:rPr lang="en-US" dirty="0" smtClean="0"/>
              <a:t> Cleanup Metrics</a:t>
            </a:r>
          </a:p>
          <a:p>
            <a:pPr lvl="1">
              <a:buFont typeface="Arial" pitchFamily="34" charset="0"/>
              <a:buChar char="•"/>
            </a:pPr>
            <a:r>
              <a:rPr lang="en-US" dirty="0"/>
              <a:t> </a:t>
            </a:r>
            <a:r>
              <a:rPr lang="en-US" dirty="0" smtClean="0"/>
              <a:t>Original Estimate – $37 Billion, 65 Years</a:t>
            </a:r>
          </a:p>
          <a:p>
            <a:pPr lvl="1">
              <a:buFont typeface="Arial" pitchFamily="34" charset="0"/>
              <a:buChar char="•"/>
            </a:pPr>
            <a:r>
              <a:rPr lang="en-US" dirty="0"/>
              <a:t> </a:t>
            </a:r>
            <a:r>
              <a:rPr lang="en-US" dirty="0" smtClean="0"/>
              <a:t>“Accelerated Cleanup” – $7 Billion, 10 years</a:t>
            </a:r>
          </a:p>
          <a:p>
            <a:pPr>
              <a:buFont typeface="Arial" pitchFamily="34" charset="0"/>
              <a:buChar char="•"/>
            </a:pPr>
            <a:endParaRPr lang="en-US" dirty="0"/>
          </a:p>
          <a:p>
            <a:pPr>
              <a:buFont typeface="Arial" pitchFamily="34" charset="0"/>
              <a:buChar char="•"/>
            </a:pPr>
            <a:r>
              <a:rPr lang="en-US" dirty="0" smtClean="0"/>
              <a:t> Kaiser-Hill Awarded Clean-up Contract – January 2000</a:t>
            </a:r>
          </a:p>
          <a:p>
            <a:pPr lvl="1">
              <a:buFont typeface="Arial" pitchFamily="34" charset="0"/>
              <a:buChar char="•"/>
            </a:pPr>
            <a:r>
              <a:rPr lang="en-US" dirty="0" smtClean="0"/>
              <a:t> Contractor’s proposed approach v. MARSSIM</a:t>
            </a:r>
          </a:p>
          <a:p>
            <a:pPr lvl="1">
              <a:buFont typeface="Arial" pitchFamily="34" charset="0"/>
              <a:buChar char="•"/>
            </a:pPr>
            <a:r>
              <a:rPr lang="en-US" dirty="0" smtClean="0"/>
              <a:t> Incentive-based contract with performance bonuses</a:t>
            </a:r>
            <a:endParaRPr lang="en-US" dirty="0"/>
          </a:p>
          <a:p>
            <a:endParaRPr lang="en-US" dirty="0" smtClean="0"/>
          </a:p>
          <a:p>
            <a:pPr>
              <a:buFont typeface="Arial" pitchFamily="34" charset="0"/>
              <a:buChar char="•"/>
            </a:pPr>
            <a:r>
              <a:rPr lang="en-US" dirty="0"/>
              <a:t> </a:t>
            </a:r>
            <a:r>
              <a:rPr lang="en-US" dirty="0" smtClean="0"/>
              <a:t>Non-Standard Cleanup Methodology </a:t>
            </a:r>
          </a:p>
          <a:p>
            <a:pPr lvl="1">
              <a:buFont typeface="Arial" pitchFamily="34" charset="0"/>
              <a:buChar char="•"/>
            </a:pPr>
            <a:r>
              <a:rPr lang="en-US" dirty="0" smtClean="0"/>
              <a:t> Comprehensive Risk Assessment (RI/FS) after not before</a:t>
            </a:r>
          </a:p>
          <a:p>
            <a:pPr lvl="1">
              <a:buFont typeface="Arial" pitchFamily="34" charset="0"/>
              <a:buChar char="•"/>
            </a:pPr>
            <a:r>
              <a:rPr lang="en-US" dirty="0" smtClean="0"/>
              <a:t> Individual Hazardous Substance Sites (“IHSS”) Identification Basis</a:t>
            </a:r>
          </a:p>
        </p:txBody>
      </p:sp>
      <p:pic>
        <p:nvPicPr>
          <p:cNvPr id="4098" name="Picture 2"/>
          <p:cNvPicPr>
            <a:picLocks noChangeAspect="1" noChangeArrowheads="1"/>
          </p:cNvPicPr>
          <p:nvPr/>
        </p:nvPicPr>
        <p:blipFill>
          <a:blip r:embed="rId3" cstate="print"/>
          <a:srcRect/>
          <a:stretch>
            <a:fillRect/>
          </a:stretch>
        </p:blipFill>
        <p:spPr bwMode="auto">
          <a:xfrm>
            <a:off x="6400800" y="1371600"/>
            <a:ext cx="2536825" cy="333739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21BEC0F2-121A-4EAA-B043-996313E7423C}" type="slidenum">
              <a:rPr lang="en-US" sz="1600" smtClean="0"/>
              <a:pPr/>
              <a:t>8</a:t>
            </a:fld>
            <a:endParaRPr lang="en-US" sz="1600" dirty="0"/>
          </a:p>
        </p:txBody>
      </p:sp>
      <p:sp>
        <p:nvSpPr>
          <p:cNvPr id="5" name="Title 6"/>
          <p:cNvSpPr txBox="1">
            <a:spLocks/>
          </p:cNvSpPr>
          <p:nvPr/>
        </p:nvSpPr>
        <p:spPr>
          <a:xfrm>
            <a:off x="914400" y="457200"/>
            <a:ext cx="6553200" cy="685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Context “Truth 2: The Superfund Cleanup”</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14400" y="1371600"/>
            <a:ext cx="7010400" cy="4524315"/>
          </a:xfrm>
          <a:prstGeom prst="rect">
            <a:avLst/>
          </a:prstGeom>
          <a:noFill/>
        </p:spPr>
        <p:txBody>
          <a:bodyPr wrap="square" rtlCol="0">
            <a:spAutoFit/>
          </a:bodyPr>
          <a:lstStyle/>
          <a:p>
            <a:pPr>
              <a:buFont typeface="Arial" pitchFamily="34" charset="0"/>
              <a:buChar char="•"/>
            </a:pPr>
            <a:r>
              <a:rPr lang="en-US" dirty="0" smtClean="0"/>
              <a:t> Cleanup Challenges</a:t>
            </a:r>
          </a:p>
          <a:p>
            <a:pPr lvl="1">
              <a:buFont typeface="Arial" pitchFamily="34" charset="0"/>
              <a:buChar char="•"/>
            </a:pPr>
            <a:r>
              <a:rPr lang="en-US" dirty="0" smtClean="0"/>
              <a:t> Competition with other cleanup sites for huge funding needed</a:t>
            </a:r>
          </a:p>
          <a:p>
            <a:pPr lvl="1">
              <a:buFont typeface="Arial" pitchFamily="34" charset="0"/>
              <a:buChar char="•"/>
            </a:pPr>
            <a:r>
              <a:rPr lang="en-US" dirty="0" smtClean="0"/>
              <a:t> Controversial disposal options – WIPP, Yucca, Hanford, Savannah</a:t>
            </a:r>
          </a:p>
          <a:p>
            <a:pPr lvl="1">
              <a:buFont typeface="Arial" pitchFamily="34" charset="0"/>
              <a:buChar char="•"/>
            </a:pPr>
            <a:r>
              <a:rPr lang="en-US" dirty="0" smtClean="0"/>
              <a:t> Early-stage development of cleanup technology</a:t>
            </a:r>
          </a:p>
          <a:p>
            <a:pPr lvl="1"/>
            <a:endParaRPr lang="en-US" dirty="0" smtClean="0"/>
          </a:p>
          <a:p>
            <a:pPr>
              <a:buFont typeface="Arial" pitchFamily="34" charset="0"/>
              <a:buChar char="•"/>
            </a:pPr>
            <a:r>
              <a:rPr lang="en-US" dirty="0" smtClean="0"/>
              <a:t> Cleanup Compromise Disputes</a:t>
            </a:r>
          </a:p>
          <a:p>
            <a:pPr lvl="1">
              <a:buFont typeface="Arial" pitchFamily="34" charset="0"/>
              <a:buChar char="•"/>
            </a:pPr>
            <a:r>
              <a:rPr lang="en-US" dirty="0"/>
              <a:t> </a:t>
            </a:r>
            <a:r>
              <a:rPr lang="en-US" dirty="0" smtClean="0"/>
              <a:t>End State Use(s)</a:t>
            </a:r>
          </a:p>
          <a:p>
            <a:pPr lvl="1">
              <a:buFont typeface="Arial" pitchFamily="34" charset="0"/>
              <a:buChar char="•"/>
            </a:pPr>
            <a:r>
              <a:rPr lang="en-US" dirty="0" smtClean="0"/>
              <a:t> Cleanup Standards v. Money v. Time</a:t>
            </a:r>
          </a:p>
          <a:p>
            <a:pPr lvl="1">
              <a:buFont typeface="Arial" pitchFamily="34" charset="0"/>
              <a:buChar char="•"/>
            </a:pPr>
            <a:endParaRPr lang="en-US" dirty="0"/>
          </a:p>
          <a:p>
            <a:pPr>
              <a:buFont typeface="Arial" pitchFamily="34" charset="0"/>
              <a:buChar char="•"/>
            </a:pPr>
            <a:r>
              <a:rPr lang="en-US" dirty="0" smtClean="0"/>
              <a:t> ATSDR 2005 Public Health Report </a:t>
            </a:r>
          </a:p>
          <a:p>
            <a:pPr lvl="1">
              <a:buFont typeface="Arial" pitchFamily="34" charset="0"/>
              <a:buChar char="•"/>
            </a:pPr>
            <a:r>
              <a:rPr lang="en-US" dirty="0"/>
              <a:t> </a:t>
            </a:r>
            <a:r>
              <a:rPr lang="en-US" dirty="0" smtClean="0"/>
              <a:t>“</a:t>
            </a:r>
            <a:r>
              <a:rPr lang="en-US" dirty="0"/>
              <a:t>The on-site contamination levels will continue to pose no public health hazard to residents in the future, </a:t>
            </a:r>
            <a:r>
              <a:rPr lang="en-US" b="1" dirty="0">
                <a:solidFill>
                  <a:srgbClr val="FF0000"/>
                </a:solidFill>
              </a:rPr>
              <a:t>so long as site access is restricted.</a:t>
            </a:r>
            <a:r>
              <a:rPr lang="en-US" dirty="0"/>
              <a:t> Any future changes to site access must be carefully reviewed (see Section VIII), based on the contamination levels that remain at RFETS after remediation is completed and the proposed land uses</a:t>
            </a:r>
            <a:r>
              <a:rPr lang="en-US"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t Mellen\Pictures\preview.jpg"/>
          <p:cNvPicPr/>
          <p:nvPr/>
        </p:nvPicPr>
        <p:blipFill>
          <a:blip r:embed="rId2" cstate="print"/>
          <a:srcRect/>
          <a:stretch>
            <a:fillRect/>
          </a:stretch>
        </p:blipFill>
        <p:spPr bwMode="auto">
          <a:xfrm>
            <a:off x="381000" y="6172200"/>
            <a:ext cx="533400" cy="457021"/>
          </a:xfrm>
          <a:prstGeom prst="rect">
            <a:avLst/>
          </a:prstGeom>
          <a:noFill/>
          <a:ln w="9525">
            <a:noFill/>
            <a:miter lim="800000"/>
            <a:headEnd/>
            <a:tailEnd/>
          </a:ln>
        </p:spPr>
      </p:pic>
      <p:sp>
        <p:nvSpPr>
          <p:cNvPr id="8" name="TextBox 7"/>
          <p:cNvSpPr txBox="1"/>
          <p:nvPr/>
        </p:nvSpPr>
        <p:spPr>
          <a:xfrm>
            <a:off x="914400" y="6248400"/>
            <a:ext cx="7848600" cy="338554"/>
          </a:xfrm>
          <a:prstGeom prst="rect">
            <a:avLst/>
          </a:prstGeom>
          <a:noFill/>
        </p:spPr>
        <p:txBody>
          <a:bodyPr wrap="square" rtlCol="0">
            <a:spAutoFit/>
          </a:bodyPr>
          <a:lstStyle/>
          <a:p>
            <a:r>
              <a:rPr lang="en-US" sz="1600" dirty="0" smtClean="0"/>
              <a:t>Pat Mellen Law LLC                                                                                                                               </a:t>
            </a:r>
            <a:fld id="{21BEC0F2-121A-4EAA-B043-996313E7423C}" type="slidenum">
              <a:rPr lang="en-US" sz="1600" smtClean="0"/>
              <a:pPr/>
              <a:t>9</a:t>
            </a:fld>
            <a:endParaRPr lang="en-US" sz="1600" dirty="0"/>
          </a:p>
        </p:txBody>
      </p:sp>
      <p:sp>
        <p:nvSpPr>
          <p:cNvPr id="5" name="Title 6"/>
          <p:cNvSpPr txBox="1">
            <a:spLocks/>
          </p:cNvSpPr>
          <p:nvPr/>
        </p:nvSpPr>
        <p:spPr>
          <a:xfrm>
            <a:off x="914400" y="457200"/>
            <a:ext cx="6553200" cy="685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Context “Truth 2: The Superfund Cleanup”</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14400" y="1600200"/>
            <a:ext cx="7315200" cy="3970318"/>
          </a:xfrm>
          <a:prstGeom prst="rect">
            <a:avLst/>
          </a:prstGeom>
          <a:noFill/>
        </p:spPr>
        <p:txBody>
          <a:bodyPr wrap="square" rtlCol="0">
            <a:spAutoFit/>
          </a:bodyPr>
          <a:lstStyle/>
          <a:p>
            <a:pPr>
              <a:buFont typeface="Arial" pitchFamily="34" charset="0"/>
              <a:buChar char="•"/>
            </a:pPr>
            <a:r>
              <a:rPr lang="en-US" dirty="0" smtClean="0"/>
              <a:t>  No cleanup actions were taken on Refuge property</a:t>
            </a:r>
          </a:p>
          <a:p>
            <a:endParaRPr lang="en-US" dirty="0" smtClean="0"/>
          </a:p>
          <a:p>
            <a:pPr>
              <a:buFont typeface="Arial" pitchFamily="34" charset="0"/>
              <a:buChar char="•"/>
            </a:pPr>
            <a:r>
              <a:rPr lang="en-US" dirty="0" smtClean="0"/>
              <a:t>  No Superfund cleanup actions were taken off site</a:t>
            </a:r>
          </a:p>
          <a:p>
            <a:endParaRPr lang="en-US" dirty="0" smtClean="0"/>
          </a:p>
          <a:p>
            <a:pPr>
              <a:buFont typeface="Arial" pitchFamily="34" charset="0"/>
              <a:buChar char="•"/>
            </a:pPr>
            <a:r>
              <a:rPr lang="en-US" dirty="0" smtClean="0"/>
              <a:t>  Local Communities sought and received $$$ for separate clean-ups</a:t>
            </a:r>
          </a:p>
          <a:p>
            <a:pPr lvl="1">
              <a:buFont typeface="Arial" pitchFamily="34" charset="0"/>
              <a:buChar char="•"/>
            </a:pPr>
            <a:r>
              <a:rPr lang="en-US" dirty="0" smtClean="0"/>
              <a:t>  Broomfield received DOE funds to replace Great Western Reservoir in drinking water supply</a:t>
            </a:r>
          </a:p>
          <a:p>
            <a:pPr lvl="1">
              <a:buFont typeface="Arial" pitchFamily="34" charset="0"/>
              <a:buChar char="•"/>
            </a:pPr>
            <a:r>
              <a:rPr lang="en-US" dirty="0" smtClean="0"/>
              <a:t>  DOE financed Woman Creek Reservoir &amp; Managing Authority</a:t>
            </a:r>
          </a:p>
          <a:p>
            <a:pPr lvl="1">
              <a:buFont typeface="Arial" pitchFamily="34" charset="0"/>
              <a:buChar char="•"/>
            </a:pPr>
            <a:r>
              <a:rPr lang="en-US" dirty="0" smtClean="0"/>
              <a:t>  Woman and Walnut Creeks diverted from drinking water supplies</a:t>
            </a:r>
          </a:p>
          <a:p>
            <a:endParaRPr lang="en-US" dirty="0" smtClean="0"/>
          </a:p>
          <a:p>
            <a:pPr>
              <a:buFont typeface="Arial" pitchFamily="34" charset="0"/>
              <a:buChar char="•"/>
            </a:pPr>
            <a:r>
              <a:rPr lang="en-US" dirty="0" smtClean="0"/>
              <a:t>  September 2006 Corrective Action Decision/Record Of Decision </a:t>
            </a:r>
          </a:p>
          <a:p>
            <a:pPr lvl="1">
              <a:buFont typeface="Arial" pitchFamily="34" charset="0"/>
              <a:buChar char="•"/>
            </a:pPr>
            <a:r>
              <a:rPr lang="en-US" dirty="0" smtClean="0"/>
              <a:t> Established boundary lines between the COU and POU (“Refuge”)</a:t>
            </a:r>
          </a:p>
          <a:p>
            <a:pPr lvl="1">
              <a:buFont typeface="Arial" pitchFamily="34" charset="0"/>
              <a:buChar char="•"/>
            </a:pPr>
            <a:r>
              <a:rPr lang="en-US" dirty="0" smtClean="0"/>
              <a:t> COU – Institutional Controls</a:t>
            </a:r>
          </a:p>
          <a:p>
            <a:pPr lvl="1">
              <a:buFont typeface="Arial" pitchFamily="34" charset="0"/>
              <a:buChar char="•"/>
            </a:pPr>
            <a:r>
              <a:rPr lang="en-US" dirty="0" smtClean="0"/>
              <a:t> POU – Pronounced “Safe” for “Unlimited Use, Unrestricted Exposure”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6333</TotalTime>
  <Words>1704</Words>
  <Application>Microsoft Office PowerPoint</Application>
  <PresentationFormat>On-screen Show (4:3)</PresentationFormat>
  <Paragraphs>259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 The Lessons of Rocky Flats </vt:lpstr>
      <vt:lpstr>Perspective</vt:lpstr>
      <vt:lpstr>   Rocky Flats/CDPHE  Normalizing “Big Truths”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Rocky Flats: Concerns &amp; Challenges April 2, 2018</dc:title>
  <dc:creator>Pat Mellen</dc:creator>
  <cp:lastModifiedBy>Tom</cp:lastModifiedBy>
  <cp:revision>50</cp:revision>
  <dcterms:created xsi:type="dcterms:W3CDTF">2018-04-01T13:31:07Z</dcterms:created>
  <dcterms:modified xsi:type="dcterms:W3CDTF">2019-11-12T12:29:06Z</dcterms:modified>
</cp:coreProperties>
</file>