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0"/>
  </p:notesMasterIdLst>
  <p:sldIdLst>
    <p:sldId id="256" r:id="rId2"/>
    <p:sldId id="264" r:id="rId3"/>
    <p:sldId id="267" r:id="rId4"/>
    <p:sldId id="266" r:id="rId5"/>
    <p:sldId id="279" r:id="rId6"/>
    <p:sldId id="265" r:id="rId7"/>
    <p:sldId id="257" r:id="rId8"/>
    <p:sldId id="268" r:id="rId9"/>
    <p:sldId id="269" r:id="rId10"/>
    <p:sldId id="270" r:id="rId11"/>
    <p:sldId id="271" r:id="rId12"/>
    <p:sldId id="277" r:id="rId13"/>
    <p:sldId id="272" r:id="rId14"/>
    <p:sldId id="278" r:id="rId15"/>
    <p:sldId id="273" r:id="rId16"/>
    <p:sldId id="274" r:id="rId17"/>
    <p:sldId id="275" r:id="rId18"/>
    <p:sldId id="276" r:id="rId19"/>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23">
          <p15:clr>
            <a:srgbClr val="A4A3A4"/>
          </p15:clr>
        </p15:guide>
        <p15:guide id="3" orient="horz" pos="1620">
          <p15:clr>
            <a:srgbClr val="A4A3A4"/>
          </p15:clr>
        </p15:guide>
        <p15:guide id="4" orient="horz" pos="156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FC513"/>
    <a:srgbClr val="8DC114"/>
    <a:srgbClr val="9CDA21"/>
    <a:srgbClr val="D2A72E"/>
    <a:srgbClr val="E4B63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031" autoAdjust="0"/>
    <p:restoredTop sz="98176" autoAdjust="0"/>
  </p:normalViewPr>
  <p:slideViewPr>
    <p:cSldViewPr snapToGrid="0" snapToObjects="1">
      <p:cViewPr varScale="1">
        <p:scale>
          <a:sx n="118" d="100"/>
          <a:sy n="118" d="100"/>
        </p:scale>
        <p:origin x="562" y="82"/>
      </p:cViewPr>
      <p:guideLst>
        <p:guide orient="horz" pos="2160"/>
        <p:guide pos="2823"/>
        <p:guide orient="horz" pos="1620"/>
        <p:guide orient="horz" pos="1568"/>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1E6AFD-3216-41FF-922D-10F7AFA90A24}" type="datetimeFigureOut">
              <a:rPr lang="en-US" smtClean="0"/>
              <a:t>12/16/2021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F0C56A-D6A3-4542-B815-79DCC9D6D666}" type="slidenum">
              <a:rPr lang="en-US" smtClean="0"/>
              <a:t>‹#›</a:t>
            </a:fld>
            <a:endParaRPr lang="en-US" dirty="0"/>
          </a:p>
        </p:txBody>
      </p:sp>
    </p:spTree>
    <p:extLst>
      <p:ext uri="{BB962C8B-B14F-4D97-AF65-F5344CB8AC3E}">
        <p14:creationId xmlns:p14="http://schemas.microsoft.com/office/powerpoint/2010/main" val="24976732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F0C56A-D6A3-4542-B815-79DCC9D6D666}" type="slidenum">
              <a:rPr lang="en-US" smtClean="0"/>
              <a:t>1</a:t>
            </a:fld>
            <a:endParaRPr lang="en-US" dirty="0"/>
          </a:p>
        </p:txBody>
      </p:sp>
    </p:spTree>
    <p:extLst>
      <p:ext uri="{BB962C8B-B14F-4D97-AF65-F5344CB8AC3E}">
        <p14:creationId xmlns:p14="http://schemas.microsoft.com/office/powerpoint/2010/main" val="12563685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F0C56A-D6A3-4542-B815-79DCC9D6D666}" type="slidenum">
              <a:rPr lang="en-US" smtClean="0"/>
              <a:t>3</a:t>
            </a:fld>
            <a:endParaRPr lang="en-US" dirty="0"/>
          </a:p>
        </p:txBody>
      </p:sp>
    </p:spTree>
    <p:extLst>
      <p:ext uri="{BB962C8B-B14F-4D97-AF65-F5344CB8AC3E}">
        <p14:creationId xmlns:p14="http://schemas.microsoft.com/office/powerpoint/2010/main" val="383969031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48645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7" name="Title 6"/>
          <p:cNvSpPr>
            <a:spLocks noGrp="1"/>
          </p:cNvSpPr>
          <p:nvPr>
            <p:ph type="title"/>
          </p:nvPr>
        </p:nvSpPr>
        <p:spPr>
          <a:xfrm>
            <a:off x="457200" y="744459"/>
            <a:ext cx="8229600" cy="857250"/>
          </a:xfrm>
        </p:spPr>
        <p:txBody>
          <a:bodyPr/>
          <a:lstStyle>
            <a:lvl1pPr>
              <a:defRPr b="1">
                <a:solidFill>
                  <a:srgbClr val="595959"/>
                </a:solidFill>
              </a:defRPr>
            </a:lvl1pPr>
          </a:lstStyle>
          <a:p>
            <a:r>
              <a:rPr lang="en-US" dirty="0" smtClean="0"/>
              <a:t>Click to edit Master title style</a:t>
            </a:r>
            <a:endParaRPr lang="en-US" dirty="0"/>
          </a:p>
        </p:txBody>
      </p:sp>
      <p:sp>
        <p:nvSpPr>
          <p:cNvPr id="9" name="Content Placeholder 8"/>
          <p:cNvSpPr>
            <a:spLocks noGrp="1"/>
          </p:cNvSpPr>
          <p:nvPr>
            <p:ph sz="quarter" idx="10"/>
          </p:nvPr>
        </p:nvSpPr>
        <p:spPr>
          <a:xfrm>
            <a:off x="457200" y="1686560"/>
            <a:ext cx="8229600" cy="3007360"/>
          </a:xfrm>
        </p:spPr>
        <p:txBody>
          <a:bodyPr/>
          <a:lstStyle>
            <a:lvl1pPr>
              <a:defRPr>
                <a:solidFill>
                  <a:srgbClr val="595959"/>
                </a:solidFill>
              </a:defRPr>
            </a:lvl1pPr>
            <a:lvl2pPr>
              <a:defRPr>
                <a:solidFill>
                  <a:srgbClr val="595959"/>
                </a:solidFill>
              </a:defRPr>
            </a:lvl2pPr>
            <a:lvl3pPr>
              <a:defRPr>
                <a:solidFill>
                  <a:srgbClr val="595959"/>
                </a:solidFill>
              </a:defRPr>
            </a:lvl3pPr>
            <a:lvl4pPr>
              <a:defRPr>
                <a:solidFill>
                  <a:srgbClr val="595959"/>
                </a:solidFill>
              </a:defRPr>
            </a:lvl4pPr>
            <a:lvl5pPr>
              <a:defRPr>
                <a:solidFill>
                  <a:srgbClr val="595959"/>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5345576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solidFill>
                  <a:schemeClr val="tx1">
                    <a:lumMod val="65000"/>
                    <a:lumOff val="35000"/>
                  </a:schemeClr>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41519866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853193"/>
            <a:ext cx="8229600" cy="857250"/>
          </a:xfrm>
        </p:spPr>
        <p:txBody>
          <a:bodyPr/>
          <a:lstStyle>
            <a:lvl1pPr>
              <a:defRPr b="1">
                <a:solidFill>
                  <a:srgbClr val="595959"/>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990542"/>
            <a:ext cx="4038600" cy="2876916"/>
          </a:xfrm>
        </p:spPr>
        <p:txBody>
          <a:bodyPr/>
          <a:lstStyle>
            <a:lvl1pPr>
              <a:defRPr sz="2800">
                <a:solidFill>
                  <a:srgbClr val="595959"/>
                </a:solidFill>
              </a:defRPr>
            </a:lvl1pPr>
            <a:lvl2pPr>
              <a:defRPr sz="2400">
                <a:solidFill>
                  <a:srgbClr val="595959"/>
                </a:solidFill>
              </a:defRPr>
            </a:lvl2pPr>
            <a:lvl3pPr>
              <a:defRPr sz="2000">
                <a:solidFill>
                  <a:srgbClr val="595959"/>
                </a:solidFill>
              </a:defRPr>
            </a:lvl3pPr>
            <a:lvl4pPr>
              <a:defRPr sz="1800">
                <a:solidFill>
                  <a:srgbClr val="595959"/>
                </a:solidFill>
              </a:defRPr>
            </a:lvl4pPr>
            <a:lvl5pPr>
              <a:defRPr sz="1800">
                <a:solidFill>
                  <a:srgbClr val="595959"/>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990542"/>
            <a:ext cx="4038600" cy="2876916"/>
          </a:xfrm>
        </p:spPr>
        <p:txBody>
          <a:bodyPr/>
          <a:lstStyle>
            <a:lvl1pPr>
              <a:defRPr sz="2800">
                <a:solidFill>
                  <a:srgbClr val="595959"/>
                </a:solidFill>
              </a:defRPr>
            </a:lvl1pPr>
            <a:lvl2pPr>
              <a:defRPr sz="2400">
                <a:solidFill>
                  <a:srgbClr val="595959"/>
                </a:solidFill>
              </a:defRPr>
            </a:lvl2pPr>
            <a:lvl3pPr>
              <a:defRPr sz="2000">
                <a:solidFill>
                  <a:srgbClr val="595959"/>
                </a:solidFill>
              </a:defRPr>
            </a:lvl3pPr>
            <a:lvl4pPr>
              <a:defRPr sz="1800">
                <a:solidFill>
                  <a:srgbClr val="595959"/>
                </a:solidFill>
              </a:defRPr>
            </a:lvl4pPr>
            <a:lvl5pPr>
              <a:defRPr sz="1800">
                <a:solidFill>
                  <a:srgbClr val="595959"/>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386704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074251"/>
            <a:ext cx="8229600" cy="857250"/>
          </a:xfrm>
        </p:spPr>
        <p:txBody>
          <a:bodyPr/>
          <a:lstStyle>
            <a:lvl1pPr>
              <a:defRPr b="1">
                <a:solidFill>
                  <a:srgbClr val="595959"/>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35750657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01276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3" y="920331"/>
            <a:ext cx="3008313" cy="871538"/>
          </a:xfrm>
        </p:spPr>
        <p:txBody>
          <a:bodyPr anchor="b"/>
          <a:lstStyle>
            <a:lvl1pPr algn="l">
              <a:defRPr sz="2000" b="1">
                <a:solidFill>
                  <a:srgbClr val="595959"/>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920331"/>
            <a:ext cx="5111750" cy="3957423"/>
          </a:xfrm>
        </p:spPr>
        <p:txBody>
          <a:bodyPr/>
          <a:lstStyle>
            <a:lvl1pPr>
              <a:defRPr sz="3200">
                <a:solidFill>
                  <a:srgbClr val="595959"/>
                </a:solidFill>
              </a:defRPr>
            </a:lvl1pPr>
            <a:lvl2pPr>
              <a:defRPr sz="2800">
                <a:solidFill>
                  <a:srgbClr val="595959"/>
                </a:solidFill>
              </a:defRPr>
            </a:lvl2pPr>
            <a:lvl3pPr>
              <a:defRPr sz="2400">
                <a:solidFill>
                  <a:srgbClr val="595959"/>
                </a:solidFill>
              </a:defRPr>
            </a:lvl3pPr>
            <a:lvl4pPr>
              <a:defRPr sz="2000">
                <a:solidFill>
                  <a:srgbClr val="595959"/>
                </a:solidFill>
              </a:defRPr>
            </a:lvl4pPr>
            <a:lvl5pPr>
              <a:defRPr sz="2000">
                <a:solidFill>
                  <a:srgbClr val="595959"/>
                </a:solidFill>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3" y="1807561"/>
            <a:ext cx="3008313" cy="3001826"/>
          </a:xfrm>
        </p:spPr>
        <p:txBody>
          <a:bodyPr/>
          <a:lstStyle>
            <a:lvl1pPr marL="0" indent="0">
              <a:buNone/>
              <a:defRPr sz="1400">
                <a:solidFill>
                  <a:srgbClr val="595959"/>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5217551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766982" y="2146696"/>
            <a:ext cx="4162357" cy="425054"/>
          </a:xfrm>
        </p:spPr>
        <p:txBody>
          <a:bodyPr anchor="b"/>
          <a:lstStyle>
            <a:lvl1pPr algn="l">
              <a:defRPr sz="2000" b="1">
                <a:solidFill>
                  <a:srgbClr val="595959"/>
                </a:solidFill>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457200" y="1028700"/>
            <a:ext cx="4024313" cy="3563752"/>
          </a:xfrm>
        </p:spPr>
        <p:txBody>
          <a:bodyPr/>
          <a:lstStyle>
            <a:lvl1pPr marL="0" indent="0">
              <a:buNone/>
              <a:defRPr sz="3200">
                <a:solidFill>
                  <a:srgbClr val="595959"/>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4766982" y="2571749"/>
            <a:ext cx="4162357" cy="603647"/>
          </a:xfrm>
        </p:spPr>
        <p:txBody>
          <a:bodyPr/>
          <a:lstStyle>
            <a:lvl1pPr marL="0" indent="0">
              <a:buNone/>
              <a:defRPr sz="1400">
                <a:solidFill>
                  <a:srgbClr val="595959"/>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4794060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0"/>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BFF5FCE7-AD45-B744-BC20-65124E6610F0}" type="slidenum">
              <a:rPr lang="en-US" smtClean="0"/>
              <a:t>‹#›</a:t>
            </a:fld>
            <a:endParaRPr lang="en-US" dirty="0"/>
          </a:p>
        </p:txBody>
      </p:sp>
    </p:spTree>
    <p:extLst>
      <p:ext uri="{BB962C8B-B14F-4D97-AF65-F5344CB8AC3E}">
        <p14:creationId xmlns:p14="http://schemas.microsoft.com/office/powerpoint/2010/main" val="23636582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5" r:id="rId6"/>
    <p:sldLayoutId id="2147483656" r:id="rId7"/>
    <p:sldLayoutId id="2147483657" r:id="rId8"/>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www.srswatch.org/" TargetMode="External"/><Relationship Id="rId2" Type="http://schemas.openxmlformats.org/officeDocument/2006/relationships/hyperlink" Target="mailto:srswatch@gmail.com" TargetMode="External"/><Relationship Id="rId1" Type="http://schemas.openxmlformats.org/officeDocument/2006/relationships/slideLayout" Target="../slideLayouts/slideLayout2.xml"/><Relationship Id="rId4" Type="http://schemas.openxmlformats.org/officeDocument/2006/relationships/hyperlink" Target="https://www.facebook.com/SavannahRiverSiteWatch"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426200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18809"/>
            <a:ext cx="8229600" cy="1082900"/>
          </a:xfrm>
        </p:spPr>
        <p:txBody>
          <a:bodyPr>
            <a:normAutofit/>
          </a:bodyPr>
          <a:lstStyle/>
          <a:p>
            <a:r>
              <a:rPr lang="en-US" sz="2000" dirty="0"/>
              <a:t>Fixed-Cost Contract to Reduce Risk and Cost to DOE?</a:t>
            </a:r>
            <a:br>
              <a:rPr lang="en-US" sz="2000" dirty="0"/>
            </a:br>
            <a:endParaRPr lang="en-US" sz="2000" dirty="0"/>
          </a:p>
        </p:txBody>
      </p:sp>
      <p:sp>
        <p:nvSpPr>
          <p:cNvPr id="3" name="Content Placeholder 2"/>
          <p:cNvSpPr>
            <a:spLocks noGrp="1"/>
          </p:cNvSpPr>
          <p:nvPr>
            <p:ph sz="quarter" idx="10"/>
          </p:nvPr>
        </p:nvSpPr>
        <p:spPr>
          <a:xfrm>
            <a:off x="457200" y="1309991"/>
            <a:ext cx="8229600" cy="3383929"/>
          </a:xfrm>
        </p:spPr>
        <p:txBody>
          <a:bodyPr>
            <a:normAutofit/>
          </a:bodyPr>
          <a:lstStyle/>
          <a:p>
            <a:r>
              <a:rPr lang="en-US" sz="1200" b="1" dirty="0" smtClean="0"/>
              <a:t>Report accompanying National </a:t>
            </a:r>
            <a:r>
              <a:rPr lang="en-US" sz="1200" b="1" dirty="0"/>
              <a:t>Defense Authorization Act </a:t>
            </a:r>
            <a:r>
              <a:rPr lang="en-US" sz="1200" b="1" dirty="0" smtClean="0"/>
              <a:t>for </a:t>
            </a:r>
            <a:r>
              <a:rPr lang="en-US" sz="1200" b="1" dirty="0"/>
              <a:t>Fiscal Year 2017 stipulates in “SEC. 3116. DISPOSITION OF WEAPONS-USABLE PLUTONIUM” that the U.S. Army Corps of Engineers “shall prepare a report on the contract for the construction, management and operations of the MOX facility</a:t>
            </a:r>
            <a:r>
              <a:rPr lang="en-US" sz="1200" b="1" dirty="0" smtClean="0"/>
              <a:t>.”</a:t>
            </a:r>
          </a:p>
          <a:p>
            <a:endParaRPr lang="en-US" sz="1200" b="1" dirty="0"/>
          </a:p>
          <a:p>
            <a:r>
              <a:rPr lang="en-US" sz="1200" b="1" dirty="0" smtClean="0"/>
              <a:t>Options to be reviewed include </a:t>
            </a:r>
            <a:r>
              <a:rPr lang="en-US" sz="1200" b="1" dirty="0"/>
              <a:t>fixed-price contract, a fixed-price incentive fee or another “contractual mechanism.”   </a:t>
            </a:r>
            <a:r>
              <a:rPr lang="en-US" sz="1200" b="1" dirty="0" smtClean="0"/>
              <a:t>The </a:t>
            </a:r>
            <a:r>
              <a:rPr lang="en-US" sz="1200" b="1" dirty="0"/>
              <a:t>assessment </a:t>
            </a:r>
            <a:r>
              <a:rPr lang="en-US" sz="1200" b="1" dirty="0" smtClean="0"/>
              <a:t>is to review “construction, management and operations” and must </a:t>
            </a:r>
            <a:r>
              <a:rPr lang="en-US" sz="1200" b="1" dirty="0"/>
              <a:t>include “milestones, cost, schedules, and any damage fees for those options” in order to “reduce risk and </a:t>
            </a:r>
            <a:r>
              <a:rPr lang="en-US" sz="1200" b="1" dirty="0" smtClean="0"/>
              <a:t>cost” to DOE</a:t>
            </a:r>
            <a:r>
              <a:rPr lang="en-US" sz="1200" dirty="0" smtClean="0"/>
              <a:t>;</a:t>
            </a:r>
          </a:p>
          <a:p>
            <a:endParaRPr lang="en-US" sz="1200" b="1" dirty="0"/>
          </a:p>
          <a:p>
            <a:r>
              <a:rPr lang="en-US" sz="1200" b="1" dirty="0" smtClean="0"/>
              <a:t>Corps of Engineers report to go to DOE, which must determine if contract changes will be accepted by CB&amp;I AREVA MOX Services, and then DOE must deliver results to Congress by ~April 23, 2017; but no indication report is under way;</a:t>
            </a:r>
          </a:p>
          <a:p>
            <a:endParaRPr lang="en-US" sz="1200" b="1" dirty="0"/>
          </a:p>
          <a:p>
            <a:r>
              <a:rPr lang="en-US" sz="1200" b="1" dirty="0" smtClean="0"/>
              <a:t>Given unbridled cost overruns and lack of both a schedule and a rebaselined budget, no indication that a constrained contract, with accountability provisions and milestones, would be accepted by MOX Services;</a:t>
            </a:r>
          </a:p>
          <a:p>
            <a:endParaRPr lang="en-US" sz="1200" b="1" dirty="0"/>
          </a:p>
          <a:p>
            <a:r>
              <a:rPr lang="en-US" sz="1200" b="1" u="sng" dirty="0" smtClean="0"/>
              <a:t>CONCLUSION</a:t>
            </a:r>
            <a:r>
              <a:rPr lang="en-US" sz="1200" b="1" dirty="0" smtClean="0"/>
              <a:t>:  Given past abysmal performance by MOX Services, some form of a fixed-cost contract appears unlikely;  approach may be a way for NNSA to recommend to Congress removal of MOX Services and project termination. </a:t>
            </a:r>
          </a:p>
          <a:p>
            <a:endParaRPr lang="en-US" sz="1200" b="1" dirty="0"/>
          </a:p>
          <a:p>
            <a:pPr marL="0" indent="0">
              <a:buNone/>
            </a:pPr>
            <a:endParaRPr lang="en-US" sz="1200" b="1" dirty="0"/>
          </a:p>
        </p:txBody>
      </p:sp>
    </p:spTree>
    <p:extLst>
      <p:ext uri="{BB962C8B-B14F-4D97-AF65-F5344CB8AC3E}">
        <p14:creationId xmlns:p14="http://schemas.microsoft.com/office/powerpoint/2010/main" val="77525160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0443"/>
            <a:ext cx="8229600" cy="804153"/>
          </a:xfrm>
        </p:spPr>
        <p:txBody>
          <a:bodyPr>
            <a:normAutofit/>
          </a:bodyPr>
          <a:lstStyle/>
          <a:p>
            <a:r>
              <a:rPr lang="en-US" sz="2000" dirty="0"/>
              <a:t>Construction Challenges &amp; the “Rework” Problem</a:t>
            </a:r>
            <a:r>
              <a:rPr lang="en-US" sz="2400" dirty="0"/>
              <a:t/>
            </a:r>
            <a:br>
              <a:rPr lang="en-US" sz="2400" dirty="0"/>
            </a:br>
            <a:endParaRPr lang="en-US" sz="2400" dirty="0"/>
          </a:p>
        </p:txBody>
      </p:sp>
      <p:sp>
        <p:nvSpPr>
          <p:cNvPr id="3" name="Content Placeholder 2"/>
          <p:cNvSpPr>
            <a:spLocks noGrp="1"/>
          </p:cNvSpPr>
          <p:nvPr>
            <p:ph sz="quarter" idx="10"/>
          </p:nvPr>
        </p:nvSpPr>
        <p:spPr>
          <a:xfrm>
            <a:off x="457200" y="1050587"/>
            <a:ext cx="8229600" cy="3643333"/>
          </a:xfrm>
        </p:spPr>
        <p:txBody>
          <a:bodyPr>
            <a:normAutofit fontScale="92500" lnSpcReduction="10000"/>
          </a:bodyPr>
          <a:lstStyle/>
          <a:p>
            <a:r>
              <a:rPr lang="en-US" sz="1200" b="1" dirty="0" smtClean="0"/>
              <a:t>Many mentions of construction challenges in DOE reports;</a:t>
            </a:r>
          </a:p>
          <a:p>
            <a:endParaRPr lang="en-US" sz="1200" b="1" dirty="0"/>
          </a:p>
          <a:p>
            <a:r>
              <a:rPr lang="en-US" sz="1200" b="1" dirty="0" smtClean="0"/>
              <a:t>“Rework” (reinstallation) issue first rumored several years ago, more information coming out since 2014;</a:t>
            </a:r>
          </a:p>
          <a:p>
            <a:endParaRPr lang="en-US" sz="1200" b="1" dirty="0"/>
          </a:p>
          <a:p>
            <a:r>
              <a:rPr lang="en-US" sz="1200" b="1" dirty="0" smtClean="0"/>
              <a:t>DOE official testified to Senate Armed Services in October 2015 about 25% reinstallation rate; who pays unclear;</a:t>
            </a:r>
          </a:p>
          <a:p>
            <a:endParaRPr lang="en-US" sz="1200" b="1" dirty="0"/>
          </a:p>
          <a:p>
            <a:r>
              <a:rPr lang="en-US" sz="1200" b="1" dirty="0" smtClean="0"/>
              <a:t>MOX Services “monthly reports” - obtained via FOIA - mention a host of rework items, especially with piping and ductwork; rework resulting from sequencing errors and craft </a:t>
            </a:r>
            <a:r>
              <a:rPr lang="en-US" sz="1200" b="1" dirty="0"/>
              <a:t>errors and poor </a:t>
            </a:r>
            <a:r>
              <a:rPr lang="en-US" sz="1200" b="1" dirty="0" smtClean="0"/>
              <a:t>workmanship;</a:t>
            </a:r>
          </a:p>
          <a:p>
            <a:endParaRPr lang="en-US" sz="1200" b="1" dirty="0"/>
          </a:p>
          <a:p>
            <a:r>
              <a:rPr lang="en-US" sz="1200" b="1" dirty="0" smtClean="0"/>
              <a:t>Anecdotal rework reports to SRS Watch include rework problems with a host of “commodities,” such as piping, HVAC, welding, documentation, sequencing, cable trays, improper placement of concrete walls, improper inspection, altering of inspection document, incomplete records &amp; “work packages” left open as they can’t be closed - all merit investigation;</a:t>
            </a:r>
          </a:p>
          <a:p>
            <a:endParaRPr lang="en-US" sz="1200" b="1" dirty="0"/>
          </a:p>
          <a:p>
            <a:r>
              <a:rPr lang="en-US" sz="1200" b="1" dirty="0" smtClean="0"/>
              <a:t>NNSA: HVAC work “final attributes” (work </a:t>
            </a:r>
            <a:r>
              <a:rPr lang="en-US" sz="1200" b="1" dirty="0"/>
              <a:t>installed, inspected </a:t>
            </a:r>
            <a:r>
              <a:rPr lang="en-US" sz="1200" b="1" dirty="0" smtClean="0"/>
              <a:t>&amp; accepted</a:t>
            </a:r>
            <a:r>
              <a:rPr lang="en-US" sz="1200" dirty="0" smtClean="0"/>
              <a:t>) </a:t>
            </a:r>
            <a:r>
              <a:rPr lang="en-US" sz="1200" b="1" dirty="0" smtClean="0"/>
              <a:t>at 3%, piping 1%, electrical 0% - crippling levels, far under what they should be 10 years into construction, no indication how they can be corrected or how long it would take;  HVAC contractor - Superior Air Handling - now off job, often named as negatively impacting all MFFF work.</a:t>
            </a:r>
          </a:p>
          <a:p>
            <a:endParaRPr lang="en-US" sz="1200" b="1" dirty="0"/>
          </a:p>
          <a:p>
            <a:r>
              <a:rPr lang="en-US" sz="1200" b="1" u="sng" dirty="0" smtClean="0"/>
              <a:t>CONCLUSION</a:t>
            </a:r>
            <a:r>
              <a:rPr lang="en-US" sz="1200" b="1" dirty="0" smtClean="0"/>
              <a:t>:  Rework problems and failure to address them have crippled the project and essentially preclude a cost-effective, schedule-constrained way forward with MOX plant construction.</a:t>
            </a:r>
          </a:p>
          <a:p>
            <a:endParaRPr lang="en-US" sz="1200" b="1" dirty="0" smtClean="0"/>
          </a:p>
        </p:txBody>
      </p:sp>
    </p:spTree>
    <p:extLst>
      <p:ext uri="{BB962C8B-B14F-4D97-AF65-F5344CB8AC3E}">
        <p14:creationId xmlns:p14="http://schemas.microsoft.com/office/powerpoint/2010/main" val="60930121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1779"/>
            <a:ext cx="8229600" cy="1069930"/>
          </a:xfrm>
        </p:spPr>
        <p:txBody>
          <a:bodyPr>
            <a:normAutofit fontScale="90000"/>
          </a:bodyPr>
          <a:lstStyle/>
          <a:p>
            <a:r>
              <a:rPr lang="en-US" sz="2200" dirty="0" smtClean="0"/>
              <a:t>Extent of Rework Problem Revealed by NNSA</a:t>
            </a:r>
            <a:r>
              <a:rPr lang="en-US" sz="2200" b="0" dirty="0"/>
              <a:t/>
            </a:r>
            <a:br>
              <a:rPr lang="en-US" sz="2200" b="0" dirty="0"/>
            </a:br>
            <a:r>
              <a:rPr lang="en-US" sz="2400" b="0" dirty="0"/>
              <a:t> </a:t>
            </a:r>
            <a:r>
              <a:rPr lang="en-US" sz="1600" dirty="0" smtClean="0"/>
              <a:t>in NNSA’s </a:t>
            </a:r>
            <a:r>
              <a:rPr lang="en-US" sz="1600" i="1" dirty="0" smtClean="0"/>
              <a:t>2016 </a:t>
            </a:r>
            <a:r>
              <a:rPr lang="en-US" sz="1600" i="1" dirty="0"/>
              <a:t>Updated Performance Baseline for the Mixed Oxide Fuel Fabrication Facility at </a:t>
            </a:r>
            <a:r>
              <a:rPr lang="en-US" sz="1600" i="1" dirty="0" smtClean="0"/>
              <a:t>SRS</a:t>
            </a:r>
            <a:br>
              <a:rPr lang="en-US" sz="1600" i="1" dirty="0" smtClean="0"/>
            </a:br>
            <a:endParaRPr lang="en-US" sz="1600" i="1" dirty="0"/>
          </a:p>
        </p:txBody>
      </p:sp>
      <p:pic>
        <p:nvPicPr>
          <p:cNvPr id="4" name="Content Placeholder 3"/>
          <p:cNvPicPr>
            <a:picLocks noGrp="1" noChangeAspect="1"/>
          </p:cNvPicPr>
          <p:nvPr>
            <p:ph sz="quarter" idx="10"/>
          </p:nvPr>
        </p:nvPicPr>
        <p:blipFill>
          <a:blip r:embed="rId2"/>
          <a:stretch>
            <a:fillRect/>
          </a:stretch>
        </p:blipFill>
        <p:spPr>
          <a:xfrm>
            <a:off x="457200" y="1705583"/>
            <a:ext cx="8229600" cy="2354094"/>
          </a:xfrm>
          <a:prstGeom prst="rect">
            <a:avLst/>
          </a:prstGeom>
        </p:spPr>
      </p:pic>
    </p:spTree>
    <p:extLst>
      <p:ext uri="{BB962C8B-B14F-4D97-AF65-F5344CB8AC3E}">
        <p14:creationId xmlns:p14="http://schemas.microsoft.com/office/powerpoint/2010/main" val="126924837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44459"/>
            <a:ext cx="8229600" cy="578503"/>
          </a:xfrm>
        </p:spPr>
        <p:txBody>
          <a:bodyPr>
            <a:normAutofit fontScale="90000"/>
          </a:bodyPr>
          <a:lstStyle/>
          <a:p>
            <a:r>
              <a:rPr lang="en-US" sz="2200" dirty="0"/>
              <a:t>Smoking Rework Gun – “Rework Definitions” Memo</a:t>
            </a:r>
            <a:r>
              <a:rPr lang="en-US" sz="2400" dirty="0"/>
              <a:t/>
            </a:r>
            <a:br>
              <a:rPr lang="en-US" sz="2400" dirty="0"/>
            </a:br>
            <a:endParaRPr lang="en-US" sz="2400" dirty="0"/>
          </a:p>
        </p:txBody>
      </p:sp>
      <p:sp>
        <p:nvSpPr>
          <p:cNvPr id="3" name="Content Placeholder 2"/>
          <p:cNvSpPr>
            <a:spLocks noGrp="1"/>
          </p:cNvSpPr>
          <p:nvPr>
            <p:ph sz="quarter" idx="10"/>
          </p:nvPr>
        </p:nvSpPr>
        <p:spPr>
          <a:xfrm>
            <a:off x="457200" y="1322962"/>
            <a:ext cx="8229600" cy="3370958"/>
          </a:xfrm>
        </p:spPr>
        <p:txBody>
          <a:bodyPr>
            <a:normAutofit fontScale="92500"/>
          </a:bodyPr>
          <a:lstStyle/>
          <a:p>
            <a:r>
              <a:rPr lang="en-US" sz="1200" b="1" dirty="0" smtClean="0"/>
              <a:t>Filed FOIA request for rumored “rework” memo by </a:t>
            </a:r>
            <a:r>
              <a:rPr lang="en-US" sz="1200" b="1" dirty="0"/>
              <a:t>CB&amp;I Projects Services Group (CPSG</a:t>
            </a:r>
            <a:r>
              <a:rPr lang="en-US" sz="1200" b="1" dirty="0" smtClean="0"/>
              <a:t>), no response yet;</a:t>
            </a:r>
          </a:p>
          <a:p>
            <a:endParaRPr lang="en-US" sz="1200" b="1" dirty="0"/>
          </a:p>
          <a:p>
            <a:r>
              <a:rPr lang="en-US" sz="1200" b="1" dirty="0" smtClean="0"/>
              <a:t>Obtained memo given to MOX construction staff: “Rework Definitions – Effective September 2016”, with four “severity levels;”</a:t>
            </a:r>
          </a:p>
          <a:p>
            <a:endParaRPr lang="en-US" sz="1200" b="1" dirty="0"/>
          </a:p>
          <a:p>
            <a:r>
              <a:rPr lang="en-US" sz="1200" b="1" dirty="0" smtClean="0"/>
              <a:t>Memo addresses not only HVAC work but also piping, supports, vendor-supplied commodities, sequencing, worker errors and, apparently, other things – divided into periods, pre-October 2015 (legacy problems) &amp; post-September 2015 (current);</a:t>
            </a:r>
          </a:p>
          <a:p>
            <a:endParaRPr lang="en-US" sz="1200" b="1" dirty="0"/>
          </a:p>
          <a:p>
            <a:r>
              <a:rPr lang="en-US" sz="1200" b="1" dirty="0" smtClean="0"/>
              <a:t>Appears to be a belated effort to classify rework problems in order to address them and account for charges, either to the project or to contractors and/or vendors responsible for the problems;</a:t>
            </a:r>
          </a:p>
          <a:p>
            <a:endParaRPr lang="en-US" sz="1200" b="1" dirty="0"/>
          </a:p>
          <a:p>
            <a:r>
              <a:rPr lang="en-US" sz="1200" b="1" dirty="0" smtClean="0"/>
              <a:t>Effort to address the massive problem appears to be far too little, far too late - there is no indication of how much rework has to be addressed, how much it will cost, or how long it will take; plus, how can prior contractors be billed (such as Superior)?;</a:t>
            </a:r>
          </a:p>
          <a:p>
            <a:endParaRPr lang="en-US" sz="1200" b="1" dirty="0"/>
          </a:p>
          <a:p>
            <a:r>
              <a:rPr lang="en-US" sz="1200" b="1" u="sng" dirty="0" smtClean="0"/>
              <a:t>CONCLUSION</a:t>
            </a:r>
            <a:r>
              <a:rPr lang="en-US" sz="1200" b="1" dirty="0" smtClean="0"/>
              <a:t>:  No indication from NNSA or MOX Services that this effort can address the monumental rework issues at hand; could be an effort to convince NNSA (if they are still managing the project and providing oversight…..) or other agencies or investigators that rework problems are finally somehow beginning to be addressed. </a:t>
            </a:r>
          </a:p>
          <a:p>
            <a:endParaRPr lang="en-US" sz="1200" b="1" dirty="0"/>
          </a:p>
          <a:p>
            <a:endParaRPr lang="en-US" sz="1200" b="1" dirty="0"/>
          </a:p>
        </p:txBody>
      </p:sp>
    </p:spTree>
    <p:extLst>
      <p:ext uri="{BB962C8B-B14F-4D97-AF65-F5344CB8AC3E}">
        <p14:creationId xmlns:p14="http://schemas.microsoft.com/office/powerpoint/2010/main" val="355305276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99353"/>
            <a:ext cx="8229600" cy="843064"/>
          </a:xfrm>
        </p:spPr>
        <p:txBody>
          <a:bodyPr>
            <a:normAutofit/>
          </a:bodyPr>
          <a:lstStyle/>
          <a:p>
            <a:r>
              <a:rPr lang="en-US" sz="2000" dirty="0" smtClean="0"/>
              <a:t>Memo: “Rework Definitions – Effective September 2016”</a:t>
            </a:r>
            <a:br>
              <a:rPr lang="en-US" sz="2000" dirty="0" smtClean="0"/>
            </a:br>
            <a:r>
              <a:rPr lang="en-US" sz="1600" i="1" dirty="0" smtClean="0"/>
              <a:t>- copies of memo available on request - </a:t>
            </a:r>
            <a:endParaRPr lang="en-US" sz="1600" i="1" dirty="0"/>
          </a:p>
        </p:txBody>
      </p:sp>
      <p:sp>
        <p:nvSpPr>
          <p:cNvPr id="3" name="Content Placeholder 2"/>
          <p:cNvSpPr>
            <a:spLocks noGrp="1"/>
          </p:cNvSpPr>
          <p:nvPr>
            <p:ph sz="quarter" idx="10"/>
          </p:nvPr>
        </p:nvSpPr>
        <p:spPr>
          <a:xfrm>
            <a:off x="457200" y="1342417"/>
            <a:ext cx="8229600" cy="3351503"/>
          </a:xfrm>
        </p:spPr>
        <p:txBody>
          <a:bodyPr>
            <a:noAutofit/>
          </a:bodyPr>
          <a:lstStyle/>
          <a:p>
            <a:pPr marL="0" indent="0">
              <a:buNone/>
            </a:pPr>
            <a:r>
              <a:rPr lang="en-US" sz="1600" b="1" dirty="0" smtClean="0"/>
              <a:t>Four severity levels of rework, classified by CB&amp;I Project Services Group (CPSG):</a:t>
            </a:r>
          </a:p>
          <a:p>
            <a:pPr marL="0" indent="0">
              <a:buNone/>
            </a:pPr>
            <a:endParaRPr lang="en-US" sz="1600" b="1" dirty="0"/>
          </a:p>
          <a:p>
            <a:pPr marL="0" indent="0">
              <a:buNone/>
            </a:pPr>
            <a:r>
              <a:rPr lang="en-US" sz="1600" b="1" dirty="0" smtClean="0"/>
              <a:t>Type 1a: “Construction Rework,” since September 2015</a:t>
            </a:r>
          </a:p>
          <a:p>
            <a:pPr marL="0" indent="0">
              <a:buNone/>
            </a:pPr>
            <a:endParaRPr lang="en-US" sz="1600" b="1" dirty="0"/>
          </a:p>
          <a:p>
            <a:pPr marL="0" indent="0">
              <a:buNone/>
            </a:pPr>
            <a:r>
              <a:rPr lang="en-US" sz="1600" b="1" dirty="0" smtClean="0"/>
              <a:t>Type 1b: “Construction Rework,” prior to October 2015</a:t>
            </a:r>
          </a:p>
          <a:p>
            <a:pPr marL="0" indent="0">
              <a:buNone/>
            </a:pPr>
            <a:endParaRPr lang="en-US" sz="1600" b="1" dirty="0"/>
          </a:p>
          <a:p>
            <a:pPr marL="0" indent="0">
              <a:buNone/>
            </a:pPr>
            <a:r>
              <a:rPr lang="en-US" sz="1600" b="1" dirty="0" smtClean="0"/>
              <a:t>Type 2: “Engineering Changes”</a:t>
            </a:r>
          </a:p>
          <a:p>
            <a:pPr marL="0" indent="0">
              <a:buNone/>
            </a:pPr>
            <a:endParaRPr lang="en-US" sz="1600" b="1" dirty="0"/>
          </a:p>
          <a:p>
            <a:pPr marL="0" indent="0">
              <a:buNone/>
            </a:pPr>
            <a:r>
              <a:rPr lang="en-US" sz="1600" b="1" dirty="0" smtClean="0"/>
              <a:t>Type 3: “Vendor/Supplier Issues”</a:t>
            </a:r>
          </a:p>
          <a:p>
            <a:pPr marL="0" indent="0">
              <a:buNone/>
            </a:pPr>
            <a:endParaRPr lang="en-US" sz="1600" b="1" dirty="0"/>
          </a:p>
          <a:p>
            <a:pPr marL="0" indent="0">
              <a:buNone/>
            </a:pPr>
            <a:r>
              <a:rPr lang="en-US" sz="1600" b="1" dirty="0" smtClean="0"/>
              <a:t>Type 4: “Incorrect Sequence”</a:t>
            </a:r>
            <a:endParaRPr lang="en-US" sz="1600" b="1" dirty="0"/>
          </a:p>
        </p:txBody>
      </p:sp>
    </p:spTree>
    <p:extLst>
      <p:ext uri="{BB962C8B-B14F-4D97-AF65-F5344CB8AC3E}">
        <p14:creationId xmlns:p14="http://schemas.microsoft.com/office/powerpoint/2010/main" val="96742280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50197"/>
            <a:ext cx="8229600" cy="901430"/>
          </a:xfrm>
        </p:spPr>
        <p:txBody>
          <a:bodyPr>
            <a:normAutofit/>
          </a:bodyPr>
          <a:lstStyle/>
          <a:p>
            <a:r>
              <a:rPr lang="en-US" sz="2000" dirty="0"/>
              <a:t>Hints of Design Problems </a:t>
            </a:r>
            <a:r>
              <a:rPr lang="en-US" sz="2400" dirty="0"/>
              <a:t> </a:t>
            </a:r>
            <a:br>
              <a:rPr lang="en-US" sz="2400" dirty="0"/>
            </a:br>
            <a:endParaRPr lang="en-US" sz="2400" dirty="0"/>
          </a:p>
        </p:txBody>
      </p:sp>
      <p:sp>
        <p:nvSpPr>
          <p:cNvPr id="3" name="Content Placeholder 2"/>
          <p:cNvSpPr>
            <a:spLocks noGrp="1"/>
          </p:cNvSpPr>
          <p:nvPr>
            <p:ph sz="quarter" idx="10"/>
          </p:nvPr>
        </p:nvSpPr>
        <p:spPr>
          <a:xfrm>
            <a:off x="457200" y="966281"/>
            <a:ext cx="8229600" cy="3727639"/>
          </a:xfrm>
        </p:spPr>
        <p:txBody>
          <a:bodyPr>
            <a:normAutofit fontScale="92500" lnSpcReduction="20000"/>
          </a:bodyPr>
          <a:lstStyle/>
          <a:p>
            <a:r>
              <a:rPr lang="en-US" sz="1200" b="1" dirty="0" smtClean="0"/>
              <a:t>GAO in 2007:  “</a:t>
            </a:r>
            <a:r>
              <a:rPr lang="en-US" sz="1200" b="1" dirty="0"/>
              <a:t>The design of the Mixed Oxide Fuel Fabrication Facility has presented technical challenges in adapting the design of a similar plant in France to the design needs of this project</a:t>
            </a:r>
            <a:r>
              <a:rPr lang="en-US" sz="1200" b="1" dirty="0" smtClean="0"/>
              <a:t>.” And GAO in 2013: “…the </a:t>
            </a:r>
            <a:r>
              <a:rPr lang="en-US" sz="1200" b="1" dirty="0"/>
              <a:t>design of the facility is based on a similar facility in France, the cost of adapting the French design to the design needs of this project was not well understood when the project was approved for construction</a:t>
            </a:r>
            <a:r>
              <a:rPr lang="en-US" sz="1200" b="1" dirty="0" smtClean="0"/>
              <a:t>.”</a:t>
            </a:r>
          </a:p>
          <a:p>
            <a:endParaRPr lang="en-US" sz="1200" b="1" dirty="0"/>
          </a:p>
          <a:p>
            <a:r>
              <a:rPr lang="en-US" sz="1200" b="1" dirty="0" smtClean="0"/>
              <a:t>DOE 2014:  “…different </a:t>
            </a:r>
            <a:r>
              <a:rPr lang="en-US" sz="1200" b="1" dirty="0"/>
              <a:t>regulatory environment in France </a:t>
            </a:r>
            <a:r>
              <a:rPr lang="en-US" sz="1200" b="1" dirty="0" smtClean="0"/>
              <a:t>[at MELOX facility] than </a:t>
            </a:r>
            <a:r>
              <a:rPr lang="en-US" sz="1200" b="1" dirty="0"/>
              <a:t>exists with the NRC in the U.S., and the U.S. facility must be adapted </a:t>
            </a:r>
            <a:r>
              <a:rPr lang="en-US" sz="1200" b="1" dirty="0" smtClean="0"/>
              <a:t>accordingly.”</a:t>
            </a:r>
          </a:p>
          <a:p>
            <a:endParaRPr lang="en-US" sz="1200" b="1" dirty="0"/>
          </a:p>
          <a:p>
            <a:r>
              <a:rPr lang="en-US" sz="1200" b="1" dirty="0" smtClean="0"/>
              <a:t>Aerospace, Phase I, 2015:  “Uncertainty </a:t>
            </a:r>
            <a:r>
              <a:rPr lang="en-US" sz="1200" b="1" dirty="0"/>
              <a:t>in the remaining design </a:t>
            </a:r>
            <a:r>
              <a:rPr lang="en-US" sz="1200" b="1" dirty="0" smtClean="0"/>
              <a:t>work..” &amp; “Because </a:t>
            </a:r>
            <a:r>
              <a:rPr lang="en-US" sz="1200" b="1" dirty="0"/>
              <a:t>construction is initiated prior to completion of design, there is added cost and schedule risk if something in the engineering (interfaces, integration, etc.) was not considered early enough to preclude rework in construction or if there are substantial deviations from the original </a:t>
            </a:r>
            <a:r>
              <a:rPr lang="en-US" sz="1200" b="1" dirty="0" smtClean="0"/>
              <a:t>direction/design…”</a:t>
            </a:r>
          </a:p>
          <a:p>
            <a:endParaRPr lang="en-US" sz="1200" b="1" dirty="0"/>
          </a:p>
          <a:p>
            <a:r>
              <a:rPr lang="en-US" sz="1200" b="1" dirty="0" smtClean="0"/>
              <a:t>DOE OIG, 2014:  “Prior </a:t>
            </a:r>
            <a:r>
              <a:rPr lang="en-US" sz="1200" b="1" dirty="0"/>
              <a:t>to approval, the Department’s own independent review of the project baseline found that the design review of the MOX Facility was incomplete</a:t>
            </a:r>
            <a:r>
              <a:rPr lang="en-US" sz="1200" b="1" dirty="0" smtClean="0"/>
              <a:t>.”</a:t>
            </a:r>
          </a:p>
          <a:p>
            <a:endParaRPr lang="en-US" sz="1200" b="1" dirty="0"/>
          </a:p>
          <a:p>
            <a:r>
              <a:rPr lang="en-US" sz="1200" b="1" dirty="0" smtClean="0"/>
              <a:t>Aerospace, Phase II, 2015:  “</a:t>
            </a:r>
            <a:r>
              <a:rPr lang="en-US" sz="1200" b="1" dirty="0"/>
              <a:t>The design-build acquisition approach results in uncertainty in the remaining design and construction work scope to complete the project</a:t>
            </a:r>
            <a:r>
              <a:rPr lang="en-US" sz="1200" b="1" dirty="0" smtClean="0"/>
              <a:t>.”</a:t>
            </a:r>
          </a:p>
          <a:p>
            <a:endParaRPr lang="en-US" sz="1200" b="1" dirty="0"/>
          </a:p>
          <a:p>
            <a:r>
              <a:rPr lang="en-US" sz="1200" b="1" dirty="0" smtClean="0"/>
              <a:t>Anecdotal to SRS </a:t>
            </a:r>
            <a:r>
              <a:rPr lang="en-US" sz="1200" b="1" dirty="0"/>
              <a:t>W</a:t>
            </a:r>
            <a:r>
              <a:rPr lang="en-US" sz="1200" b="1" dirty="0" smtClean="0"/>
              <a:t>atch:  NNSA bought an antiquated MELOX design from AREVA based on antiquated equipment that can never efficiently work and can’t be adapted to U.S. regulatory standards; Shaw engineers knew from the start design might not work;  what happens to design problems, obsolescence &amp; ability to meet regulatory and DOE standards in 2048?</a:t>
            </a:r>
          </a:p>
          <a:p>
            <a:endParaRPr lang="en-US" sz="1200" b="1" dirty="0"/>
          </a:p>
          <a:p>
            <a:r>
              <a:rPr lang="en-US" sz="1200" b="1" u="sng" dirty="0" smtClean="0"/>
              <a:t>CONCLUSION</a:t>
            </a:r>
            <a:r>
              <a:rPr lang="en-US" sz="1200" b="1" dirty="0" smtClean="0"/>
              <a:t>:  Though construction is licensed by the NRC there is no demonstration by NNSA that the facility based on the MELOX design will work or can be adopted to U.S. regulatory standards in the future.</a:t>
            </a:r>
          </a:p>
          <a:p>
            <a:endParaRPr lang="en-US" sz="1200" dirty="0"/>
          </a:p>
          <a:p>
            <a:endParaRPr lang="en-US" sz="1200" dirty="0" smtClean="0"/>
          </a:p>
          <a:p>
            <a:endParaRPr lang="en-US" sz="1200" dirty="0"/>
          </a:p>
          <a:p>
            <a:endParaRPr lang="en-US" sz="1200" dirty="0"/>
          </a:p>
        </p:txBody>
      </p:sp>
    </p:spTree>
    <p:extLst>
      <p:ext uri="{BB962C8B-B14F-4D97-AF65-F5344CB8AC3E}">
        <p14:creationId xmlns:p14="http://schemas.microsoft.com/office/powerpoint/2010/main" val="351304726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1779"/>
            <a:ext cx="8229600" cy="804153"/>
          </a:xfrm>
        </p:spPr>
        <p:txBody>
          <a:bodyPr>
            <a:noAutofit/>
          </a:bodyPr>
          <a:lstStyle/>
          <a:p>
            <a:r>
              <a:rPr lang="en-US" sz="2000" dirty="0" smtClean="0"/>
              <a:t>          Oversight </a:t>
            </a:r>
            <a:r>
              <a:rPr lang="en-US" sz="2000" dirty="0"/>
              <a:t>and Accountability Lacking: MOX Waste, Fraud, Abuse, </a:t>
            </a:r>
            <a:r>
              <a:rPr lang="en-US" sz="2000" dirty="0" smtClean="0"/>
              <a:t>   Mismanagement </a:t>
            </a:r>
            <a:r>
              <a:rPr lang="en-US" sz="2000" dirty="0"/>
              <a:t>&amp; Corruption?</a:t>
            </a:r>
            <a:br>
              <a:rPr lang="en-US" sz="2000" dirty="0"/>
            </a:br>
            <a:endParaRPr lang="en-US" sz="2000" dirty="0"/>
          </a:p>
        </p:txBody>
      </p:sp>
      <p:sp>
        <p:nvSpPr>
          <p:cNvPr id="3" name="Content Placeholder 2"/>
          <p:cNvSpPr>
            <a:spLocks noGrp="1"/>
          </p:cNvSpPr>
          <p:nvPr>
            <p:ph sz="quarter" idx="10"/>
          </p:nvPr>
        </p:nvSpPr>
        <p:spPr>
          <a:xfrm>
            <a:off x="457200" y="1128409"/>
            <a:ext cx="8229600" cy="3813241"/>
          </a:xfrm>
        </p:spPr>
        <p:txBody>
          <a:bodyPr>
            <a:noAutofit/>
          </a:bodyPr>
          <a:lstStyle/>
          <a:p>
            <a:r>
              <a:rPr lang="en-US" sz="1100" b="1" dirty="0" smtClean="0"/>
              <a:t>As far as is known, no DOE/NNSA or MOX Services managers have been held accountable for the stunning cost increases, construction problems and schedule delays.  Investigations must determine how the MOX debacle developed and who </a:t>
            </a:r>
            <a:r>
              <a:rPr lang="en-US" sz="1100" b="1" dirty="0"/>
              <a:t>i</a:t>
            </a:r>
            <a:r>
              <a:rPr lang="en-US" sz="1100" b="1" dirty="0" smtClean="0"/>
              <a:t>s responsible and how to address this lack-of-accountability situation moving forward (to termination or continuation).</a:t>
            </a:r>
          </a:p>
          <a:p>
            <a:endParaRPr lang="en-US" sz="1100" b="1" dirty="0"/>
          </a:p>
          <a:p>
            <a:r>
              <a:rPr lang="en-US" sz="1100" b="1" dirty="0" smtClean="0"/>
              <a:t>GAO, 2013:  </a:t>
            </a:r>
            <a:r>
              <a:rPr lang="en-US" sz="1100" b="1" dirty="0"/>
              <a:t>Government Accountability office has warned many times about DOE’s “management weaknesses in major projects,” including with the MOX project, which remains on “GAO’s list of areas at high risk of </a:t>
            </a:r>
            <a:r>
              <a:rPr lang="en-US" sz="1100" b="1" dirty="0" smtClean="0"/>
              <a:t>fraud, waste, abuse</a:t>
            </a:r>
            <a:r>
              <a:rPr lang="en-US" sz="1100" b="1" dirty="0"/>
              <a:t>, and mismanagement for major contract and project </a:t>
            </a:r>
            <a:r>
              <a:rPr lang="en-US" sz="1100" b="1" dirty="0" smtClean="0"/>
              <a:t>management…” </a:t>
            </a:r>
          </a:p>
          <a:p>
            <a:endParaRPr lang="en-US" sz="1100" b="1" dirty="0"/>
          </a:p>
          <a:p>
            <a:r>
              <a:rPr lang="en-US" sz="1100" b="1" dirty="0" smtClean="0"/>
              <a:t>GAO, 2014:  “</a:t>
            </a:r>
            <a:r>
              <a:rPr lang="en-US" sz="1100" b="1" dirty="0"/>
              <a:t>“NNSA has not analyzed the underlying, or root, causes of the Plutonium Disposition program construction cost increases to help identify lessons learned and help address the agency’s difficulty in completing projects within cost and </a:t>
            </a:r>
            <a:r>
              <a:rPr lang="en-US" sz="1100" b="1" dirty="0" smtClean="0"/>
              <a:t>schedule…”</a:t>
            </a:r>
          </a:p>
          <a:p>
            <a:endParaRPr lang="en-US" sz="1100" dirty="0"/>
          </a:p>
          <a:p>
            <a:r>
              <a:rPr lang="en-US" sz="1100" b="1" dirty="0" smtClean="0"/>
              <a:t>GAO, 2015:</a:t>
            </a:r>
            <a:r>
              <a:rPr lang="en-US" sz="1100" dirty="0" smtClean="0"/>
              <a:t>  </a:t>
            </a:r>
            <a:r>
              <a:rPr lang="en-US" sz="1100" b="1" dirty="0" smtClean="0"/>
              <a:t>“</a:t>
            </a:r>
            <a:r>
              <a:rPr lang="en-US" sz="1100" b="1" dirty="0"/>
              <a:t>We maintain an ongoing program to focus attention on government operations that are high risk due to their greater </a:t>
            </a:r>
            <a:r>
              <a:rPr lang="en-US" sz="1100" b="1" dirty="0" smtClean="0"/>
              <a:t>vulnerabilities </a:t>
            </a:r>
            <a:r>
              <a:rPr lang="en-US" sz="1100" b="1" dirty="0"/>
              <a:t>to fraud, waste, abuse, and mismanagement or that are in need of </a:t>
            </a:r>
            <a:r>
              <a:rPr lang="en-US" sz="1100" b="1" dirty="0" smtClean="0"/>
              <a:t>transformation”</a:t>
            </a:r>
          </a:p>
          <a:p>
            <a:endParaRPr lang="en-US" sz="1100" b="1" dirty="0"/>
          </a:p>
          <a:p>
            <a:r>
              <a:rPr lang="en-US" sz="1100" b="1" dirty="0" smtClean="0"/>
              <a:t>Senator Graham, Armed Services, Feb. 2016:  “</a:t>
            </a:r>
            <a:r>
              <a:rPr lang="en-US" sz="1100" b="1" i="1" dirty="0"/>
              <a:t>I don't know how we fix this, but somebody needs to be </a:t>
            </a:r>
            <a:r>
              <a:rPr lang="en-US" sz="1100" b="1" i="1" dirty="0" smtClean="0"/>
              <a:t>fired…”  </a:t>
            </a:r>
            <a:r>
              <a:rPr lang="en-US" sz="1100" b="1" dirty="0" smtClean="0"/>
              <a:t>Nobody has been fired or even disciplined or in any way held accountable as far as is publicly known</a:t>
            </a:r>
            <a:r>
              <a:rPr lang="en-US" sz="1100" b="1" i="1" dirty="0" smtClean="0"/>
              <a:t>.</a:t>
            </a:r>
          </a:p>
          <a:p>
            <a:endParaRPr lang="en-US" sz="1100" b="1" i="1" dirty="0"/>
          </a:p>
          <a:p>
            <a:r>
              <a:rPr lang="en-US" sz="1100" b="1" dirty="0" smtClean="0"/>
              <a:t>Two MOX fraud cases now in federal court – concerning unqualified rebar and fraudulent receipts; w/ federal attorney, OIG &amp; FBI.</a:t>
            </a:r>
          </a:p>
          <a:p>
            <a:endParaRPr lang="en-US" sz="1100" b="1" dirty="0"/>
          </a:p>
          <a:p>
            <a:r>
              <a:rPr lang="en-US" sz="1100" b="1" u="sng" dirty="0" smtClean="0"/>
              <a:t>CONCLUSION</a:t>
            </a:r>
            <a:r>
              <a:rPr lang="en-US" sz="1100" b="1" dirty="0" smtClean="0"/>
              <a:t>:  Urgent that investigations take place into mismanagement and cost overrun and those responsible held accountable.</a:t>
            </a:r>
            <a:endParaRPr lang="en-US" sz="1100" b="1" dirty="0"/>
          </a:p>
          <a:p>
            <a:endParaRPr lang="en-US" sz="1100" dirty="0"/>
          </a:p>
        </p:txBody>
      </p:sp>
    </p:spTree>
    <p:extLst>
      <p:ext uri="{BB962C8B-B14F-4D97-AF65-F5344CB8AC3E}">
        <p14:creationId xmlns:p14="http://schemas.microsoft.com/office/powerpoint/2010/main" val="276124573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000" dirty="0"/>
              <a:t>Fate of MOX Madness - The Doom or Gloom Option?</a:t>
            </a:r>
            <a:br>
              <a:rPr lang="en-US" sz="2000" dirty="0"/>
            </a:br>
            <a:endParaRPr lang="en-US" sz="2000" dirty="0"/>
          </a:p>
        </p:txBody>
      </p:sp>
      <p:sp>
        <p:nvSpPr>
          <p:cNvPr id="3" name="Content Placeholder 2"/>
          <p:cNvSpPr>
            <a:spLocks noGrp="1"/>
          </p:cNvSpPr>
          <p:nvPr>
            <p:ph sz="quarter" idx="10"/>
          </p:nvPr>
        </p:nvSpPr>
        <p:spPr>
          <a:xfrm>
            <a:off x="457200" y="1472119"/>
            <a:ext cx="8229600" cy="3221801"/>
          </a:xfrm>
        </p:spPr>
        <p:txBody>
          <a:bodyPr>
            <a:normAutofit/>
          </a:bodyPr>
          <a:lstStyle/>
          <a:p>
            <a:r>
              <a:rPr lang="en-US" sz="1200" b="1" dirty="0" smtClean="0"/>
              <a:t>Aim to forever remove plutonium from being used in nuclear weapons </a:t>
            </a:r>
            <a:r>
              <a:rPr lang="en-US" sz="1200" b="1" dirty="0"/>
              <a:t>i</a:t>
            </a:r>
            <a:r>
              <a:rPr lang="en-US" sz="1200" b="1" dirty="0" smtClean="0"/>
              <a:t>s admirable and good policy but the MOX part of plutonium disposition became mired in politics and management &amp; technical problems and was captured by those seeking to use the project to their advantage, including as a parochial jobs program for South Carolina;</a:t>
            </a:r>
          </a:p>
          <a:p>
            <a:endParaRPr lang="en-US" sz="1200" b="1" dirty="0"/>
          </a:p>
          <a:p>
            <a:r>
              <a:rPr lang="en-US" sz="1200" b="1" dirty="0" smtClean="0"/>
              <a:t>Due to lack of funding, chronic mismanagement issues, construction problems and lack of accountability the project has been dealt a multi-pronged crippling blow</a:t>
            </a:r>
            <a:r>
              <a:rPr lang="en-US" sz="1200" b="1" dirty="0"/>
              <a:t>; </a:t>
            </a:r>
            <a:endParaRPr lang="en-US" sz="1200" b="1" dirty="0" smtClean="0"/>
          </a:p>
          <a:p>
            <a:endParaRPr lang="en-US" sz="1200" b="1" dirty="0" smtClean="0"/>
          </a:p>
          <a:p>
            <a:r>
              <a:rPr lang="en-US" sz="1200" b="1" dirty="0" smtClean="0"/>
              <a:t>Current </a:t>
            </a:r>
            <a:r>
              <a:rPr lang="en-US" sz="1200" b="1" dirty="0"/>
              <a:t>“unofficial termination” track </a:t>
            </a:r>
            <a:r>
              <a:rPr lang="en-US" sz="1200" b="1" dirty="0" smtClean="0"/>
              <a:t>of Congress is </a:t>
            </a:r>
            <a:r>
              <a:rPr lang="en-US" sz="1200" b="1" dirty="0"/>
              <a:t>not sustainable and demands resolution</a:t>
            </a:r>
            <a:r>
              <a:rPr lang="en-US" sz="1200" b="1" dirty="0" smtClean="0"/>
              <a:t>.</a:t>
            </a:r>
          </a:p>
          <a:p>
            <a:pPr marL="0" indent="0">
              <a:buNone/>
            </a:pPr>
            <a:endParaRPr lang="en-US" sz="1200" b="1" dirty="0" smtClean="0"/>
          </a:p>
          <a:p>
            <a:r>
              <a:rPr lang="en-US" sz="1200" b="1" dirty="0" smtClean="0"/>
              <a:t>GLOOM OPTION:  Short-term survival is possible but no </a:t>
            </a:r>
            <a:r>
              <a:rPr lang="en-US" sz="1200" b="1" dirty="0"/>
              <a:t>plan </a:t>
            </a:r>
            <a:r>
              <a:rPr lang="en-US" sz="1200" b="1" dirty="0" smtClean="0"/>
              <a:t>is known </a:t>
            </a:r>
            <a:r>
              <a:rPr lang="en-US" sz="1200" b="1" dirty="0"/>
              <a:t>to exist for salvaging the project </a:t>
            </a:r>
            <a:r>
              <a:rPr lang="en-US" sz="1200" b="1" dirty="0" smtClean="0"/>
              <a:t>beyond </a:t>
            </a:r>
            <a:r>
              <a:rPr lang="en-US" sz="1200" b="1" dirty="0"/>
              <a:t>the short </a:t>
            </a:r>
            <a:r>
              <a:rPr lang="en-US" sz="1200" b="1" dirty="0" smtClean="0"/>
              <a:t>term.  If such a plan exists why is it being withheld?  Continuing MOX with so many unanswered problems would simply underscore why NNSA has wanted to terminate it and why Congress has kept it on a shut-down track.</a:t>
            </a:r>
          </a:p>
          <a:p>
            <a:endParaRPr lang="en-US" sz="1200" b="1" dirty="0"/>
          </a:p>
          <a:p>
            <a:r>
              <a:rPr lang="en-US" sz="1200" b="1" u="sng" dirty="0" smtClean="0"/>
              <a:t>DOOM OPTION</a:t>
            </a:r>
            <a:r>
              <a:rPr lang="en-US" sz="1200" b="1" dirty="0" smtClean="0"/>
              <a:t>:  Based on the assessment of the outlined problems we believe that official termination of the </a:t>
            </a:r>
            <a:r>
              <a:rPr lang="en-US" sz="1200" b="1" u="sng" dirty="0" smtClean="0"/>
              <a:t>failed</a:t>
            </a:r>
            <a:r>
              <a:rPr lang="en-US" sz="1200" b="1" dirty="0" smtClean="0"/>
              <a:t> MOX project is most likely inevitable and unavoidable.  NNSA will be </a:t>
            </a:r>
            <a:r>
              <a:rPr lang="en-US" sz="1200" b="1" smtClean="0"/>
              <a:t>free to pursue </a:t>
            </a:r>
            <a:r>
              <a:rPr lang="en-US" sz="1200" b="1" dirty="0" smtClean="0"/>
              <a:t>cheaper </a:t>
            </a:r>
            <a:r>
              <a:rPr lang="en-US" sz="1200" b="1" dirty="0" err="1" smtClean="0"/>
              <a:t>downblending</a:t>
            </a:r>
            <a:r>
              <a:rPr lang="en-US" sz="1200" b="1" dirty="0" smtClean="0"/>
              <a:t> option.</a:t>
            </a:r>
          </a:p>
        </p:txBody>
      </p:sp>
    </p:spTree>
    <p:extLst>
      <p:ext uri="{BB962C8B-B14F-4D97-AF65-F5344CB8AC3E}">
        <p14:creationId xmlns:p14="http://schemas.microsoft.com/office/powerpoint/2010/main" val="51401285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44459"/>
            <a:ext cx="8229600" cy="280188"/>
          </a:xfrm>
        </p:spPr>
        <p:txBody>
          <a:bodyPr>
            <a:normAutofit fontScale="90000"/>
          </a:bodyPr>
          <a:lstStyle/>
          <a:p>
            <a:endParaRPr lang="en-US" dirty="0"/>
          </a:p>
        </p:txBody>
      </p:sp>
      <p:sp>
        <p:nvSpPr>
          <p:cNvPr id="3" name="Content Placeholder 2"/>
          <p:cNvSpPr>
            <a:spLocks noGrp="1"/>
          </p:cNvSpPr>
          <p:nvPr>
            <p:ph sz="quarter" idx="10"/>
          </p:nvPr>
        </p:nvSpPr>
        <p:spPr>
          <a:xfrm>
            <a:off x="457200" y="862519"/>
            <a:ext cx="8229600" cy="3831401"/>
          </a:xfrm>
        </p:spPr>
        <p:txBody>
          <a:bodyPr>
            <a:normAutofit/>
          </a:bodyPr>
          <a:lstStyle/>
          <a:p>
            <a:pPr marL="0" indent="0" algn="ctr">
              <a:buNone/>
            </a:pPr>
            <a:endParaRPr lang="en-US" sz="2000" dirty="0" smtClean="0"/>
          </a:p>
          <a:p>
            <a:pPr marL="0" indent="0" algn="ctr">
              <a:buNone/>
            </a:pPr>
            <a:r>
              <a:rPr lang="en-US" sz="2000" dirty="0" smtClean="0"/>
              <a:t>Tom Clements</a:t>
            </a:r>
          </a:p>
          <a:p>
            <a:pPr marL="0" indent="0" algn="ctr">
              <a:buNone/>
            </a:pPr>
            <a:r>
              <a:rPr lang="en-US" sz="2000" dirty="0" smtClean="0"/>
              <a:t>Director, Savannah River Site Watch </a:t>
            </a:r>
          </a:p>
          <a:p>
            <a:pPr marL="0" indent="0" algn="ctr">
              <a:buNone/>
            </a:pPr>
            <a:r>
              <a:rPr lang="en-US" sz="2000" dirty="0" smtClean="0"/>
              <a:t>1112 Florence Street</a:t>
            </a:r>
          </a:p>
          <a:p>
            <a:pPr marL="0" indent="0" algn="ctr">
              <a:buNone/>
            </a:pPr>
            <a:r>
              <a:rPr lang="en-US" sz="2000" dirty="0" smtClean="0"/>
              <a:t>Columbia, </a:t>
            </a:r>
            <a:r>
              <a:rPr lang="en-US" sz="2000" smtClean="0"/>
              <a:t>SC  29201</a:t>
            </a:r>
            <a:endParaRPr lang="en-US" sz="2000" dirty="0" smtClean="0"/>
          </a:p>
          <a:p>
            <a:pPr marL="0" indent="0" algn="ctr">
              <a:buNone/>
            </a:pPr>
            <a:r>
              <a:rPr lang="en-US" sz="2000" dirty="0"/>
              <a:t>c</a:t>
            </a:r>
            <a:r>
              <a:rPr lang="en-US" sz="2000" dirty="0" smtClean="0"/>
              <a:t>ell 803-240-7268</a:t>
            </a:r>
          </a:p>
          <a:p>
            <a:pPr marL="0" indent="0" algn="ctr">
              <a:buNone/>
            </a:pPr>
            <a:r>
              <a:rPr lang="en-US" sz="2000" u="sng" dirty="0" smtClean="0">
                <a:solidFill>
                  <a:schemeClr val="tx1"/>
                </a:solidFill>
                <a:hlinkClick r:id="rId2"/>
              </a:rPr>
              <a:t>srswatch@gmail.com</a:t>
            </a:r>
            <a:endParaRPr lang="en-US" sz="2000" u="sng" dirty="0" smtClean="0">
              <a:solidFill>
                <a:schemeClr val="tx1"/>
              </a:solidFill>
            </a:endParaRPr>
          </a:p>
          <a:p>
            <a:pPr marL="0" indent="0" algn="ctr">
              <a:buNone/>
            </a:pPr>
            <a:r>
              <a:rPr lang="en-US" sz="2000" dirty="0">
                <a:hlinkClick r:id="rId3"/>
              </a:rPr>
              <a:t>http://www.srswatch.org</a:t>
            </a:r>
            <a:r>
              <a:rPr lang="en-US" sz="2000" dirty="0" smtClean="0">
                <a:hlinkClick r:id="rId3"/>
              </a:rPr>
              <a:t>/</a:t>
            </a:r>
            <a:endParaRPr lang="en-US" sz="2000" dirty="0"/>
          </a:p>
          <a:p>
            <a:pPr marL="0" indent="0" algn="ctr">
              <a:buNone/>
            </a:pPr>
            <a:r>
              <a:rPr lang="en-US" sz="2000" dirty="0">
                <a:hlinkClick r:id="rId4"/>
              </a:rPr>
              <a:t>https://</a:t>
            </a:r>
            <a:r>
              <a:rPr lang="en-US" sz="2000" dirty="0" smtClean="0">
                <a:hlinkClick r:id="rId4"/>
              </a:rPr>
              <a:t>www.facebook.com/SavannahRiverSiteWatch</a:t>
            </a:r>
            <a:endParaRPr lang="en-US" sz="2000" dirty="0" smtClean="0"/>
          </a:p>
          <a:p>
            <a:pPr marL="0" indent="0">
              <a:buNone/>
            </a:pPr>
            <a:endParaRPr lang="en-US" sz="2000" dirty="0"/>
          </a:p>
        </p:txBody>
      </p:sp>
    </p:spTree>
    <p:extLst>
      <p:ext uri="{BB962C8B-B14F-4D97-AF65-F5344CB8AC3E}">
        <p14:creationId xmlns:p14="http://schemas.microsoft.com/office/powerpoint/2010/main" val="382478522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44458"/>
            <a:ext cx="8229600" cy="1194589"/>
          </a:xfrm>
        </p:spPr>
        <p:txBody>
          <a:bodyPr>
            <a:normAutofit fontScale="90000"/>
          </a:bodyPr>
          <a:lstStyle/>
          <a:p>
            <a:r>
              <a:rPr lang="en-US" sz="3100" dirty="0"/>
              <a:t>A PROJECT IN DISARRAY:  MOX</a:t>
            </a:r>
            <a:r>
              <a:rPr lang="en-US" dirty="0"/>
              <a:t/>
            </a:r>
            <a:br>
              <a:rPr lang="en-US" dirty="0"/>
            </a:br>
            <a:r>
              <a:rPr lang="en-US" sz="2000" i="1" dirty="0"/>
              <a:t>Chronic Funding </a:t>
            </a:r>
            <a:r>
              <a:rPr lang="en-US" sz="2000" i="1" dirty="0" smtClean="0"/>
              <a:t>Problems, Construction </a:t>
            </a:r>
            <a:r>
              <a:rPr lang="en-US" sz="2000" i="1" dirty="0"/>
              <a:t>Challenges </a:t>
            </a:r>
            <a:r>
              <a:rPr lang="en-US" sz="2000" i="1" dirty="0" smtClean="0"/>
              <a:t>and the </a:t>
            </a:r>
            <a:r>
              <a:rPr lang="en-US" sz="2000" i="1" dirty="0"/>
              <a:t>Project’s </a:t>
            </a:r>
            <a:r>
              <a:rPr lang="en-US" sz="2000" i="1" dirty="0" smtClean="0"/>
              <a:t>Fate</a:t>
            </a:r>
            <a:br>
              <a:rPr lang="en-US" sz="2000" i="1" dirty="0" smtClean="0"/>
            </a:br>
            <a:r>
              <a:rPr lang="en-US" sz="2000" i="1" dirty="0" smtClean="0"/>
              <a:t/>
            </a:r>
            <a:br>
              <a:rPr lang="en-US" sz="2000" i="1" dirty="0" smtClean="0"/>
            </a:br>
            <a:r>
              <a:rPr lang="en-US" sz="2000" i="1" dirty="0" smtClean="0"/>
              <a:t>Tom Clements, Savannah River Site Watch, Columbia, SC, www.srswatch.org</a:t>
            </a:r>
            <a:r>
              <a:rPr lang="en-US" sz="2000" dirty="0"/>
              <a:t/>
            </a:r>
            <a:br>
              <a:rPr lang="en-US" sz="2000" dirty="0"/>
            </a:br>
            <a:endParaRPr lang="en-US" sz="2000" dirty="0"/>
          </a:p>
        </p:txBody>
      </p:sp>
      <p:pic>
        <p:nvPicPr>
          <p:cNvPr id="4" name="Content Placeholder 3"/>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a:xfrm>
            <a:off x="2253491" y="2029838"/>
            <a:ext cx="4637017" cy="2664400"/>
          </a:xfrm>
        </p:spPr>
      </p:pic>
    </p:spTree>
    <p:extLst>
      <p:ext uri="{BB962C8B-B14F-4D97-AF65-F5344CB8AC3E}">
        <p14:creationId xmlns:p14="http://schemas.microsoft.com/office/powerpoint/2010/main" val="181602495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000" dirty="0" smtClean="0"/>
              <a:t>Mixed Oxide Fuel Fabrication Facility (MFFF), cornerstone of surplus weapons plutonium disposition, construction began at DOE’s </a:t>
            </a:r>
            <a:br>
              <a:rPr lang="en-US" sz="2000" dirty="0" smtClean="0"/>
            </a:br>
            <a:r>
              <a:rPr lang="en-US" sz="2000" dirty="0" smtClean="0"/>
              <a:t>Savannah River Site (SRS) in South Carolina in August 2007</a:t>
            </a:r>
            <a:endParaRPr lang="en-US" sz="2000" dirty="0"/>
          </a:p>
        </p:txBody>
      </p:sp>
      <p:pic>
        <p:nvPicPr>
          <p:cNvPr id="4" name="Content Placeholder 3"/>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2283467" y="1685925"/>
            <a:ext cx="4577065" cy="3008313"/>
          </a:xfrm>
        </p:spPr>
      </p:pic>
    </p:spTree>
    <p:extLst>
      <p:ext uri="{BB962C8B-B14F-4D97-AF65-F5344CB8AC3E}">
        <p14:creationId xmlns:p14="http://schemas.microsoft.com/office/powerpoint/2010/main" val="365483140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44458"/>
            <a:ext cx="8229600" cy="987065"/>
          </a:xfrm>
        </p:spPr>
        <p:txBody>
          <a:bodyPr>
            <a:noAutofit/>
          </a:bodyPr>
          <a:lstStyle/>
          <a:p>
            <a:r>
              <a:rPr lang="en-US" sz="2000" dirty="0" smtClean="0"/>
              <a:t>MFFF, with Plant Vogtle (Georgia Power, AP1000) in background; VC Summer (SCE&amp;G, AP1000) project nearby, with contractor and personnel commonality, including CB&amp;I and Superior Air Handling</a:t>
            </a:r>
            <a:endParaRPr lang="en-US" sz="2000" dirty="0"/>
          </a:p>
        </p:txBody>
      </p:sp>
      <p:pic>
        <p:nvPicPr>
          <p:cNvPr id="4" name="Content Placeholder 3"/>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a:xfrm>
            <a:off x="1938984" y="1841769"/>
            <a:ext cx="5266032" cy="2924783"/>
          </a:xfrm>
        </p:spPr>
      </p:pic>
    </p:spTree>
    <p:extLst>
      <p:ext uri="{BB962C8B-B14F-4D97-AF65-F5344CB8AC3E}">
        <p14:creationId xmlns:p14="http://schemas.microsoft.com/office/powerpoint/2010/main" val="130656629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44459"/>
            <a:ext cx="8229600" cy="533107"/>
          </a:xfrm>
        </p:spPr>
        <p:txBody>
          <a:bodyPr>
            <a:normAutofit fontScale="90000"/>
          </a:bodyPr>
          <a:lstStyle/>
          <a:p>
            <a:r>
              <a:rPr lang="en-US" sz="2200" dirty="0"/>
              <a:t>Overview of one </a:t>
            </a:r>
            <a:r>
              <a:rPr lang="en-US" sz="2200" dirty="0" smtClean="0"/>
              <a:t>MOX Concept </a:t>
            </a:r>
            <a:br>
              <a:rPr lang="en-US" sz="2200" dirty="0" smtClean="0"/>
            </a:br>
            <a:r>
              <a:rPr lang="en-US" sz="1600" dirty="0" smtClean="0"/>
              <a:t>- plans for Pu oxide feedstock preparation, nuclear reactors and funding are lacking -</a:t>
            </a:r>
            <a:br>
              <a:rPr lang="en-US" sz="1600" dirty="0" smtClean="0"/>
            </a:br>
            <a:r>
              <a:rPr lang="en-US" sz="1600" dirty="0" smtClean="0"/>
              <a:t/>
            </a:r>
            <a:br>
              <a:rPr lang="en-US" sz="1600" dirty="0" smtClean="0"/>
            </a:br>
            <a:r>
              <a:rPr lang="en-US" sz="1600" dirty="0" smtClean="0"/>
              <a:t>from </a:t>
            </a:r>
            <a:r>
              <a:rPr lang="en-US" sz="1600" i="1" dirty="0"/>
              <a:t>Final Report of </a:t>
            </a:r>
            <a:r>
              <a:rPr lang="en-US" sz="1600" i="1" dirty="0" smtClean="0"/>
              <a:t>the Plutonium </a:t>
            </a:r>
            <a:r>
              <a:rPr lang="en-US" sz="1600" i="1" dirty="0"/>
              <a:t>Disposition Red Team</a:t>
            </a:r>
            <a:r>
              <a:rPr lang="en-US" sz="1600" dirty="0"/>
              <a:t>, August 2015</a:t>
            </a:r>
            <a:br>
              <a:rPr lang="en-US" sz="1600" dirty="0"/>
            </a:br>
            <a:endParaRPr lang="en-US" sz="1600" dirty="0"/>
          </a:p>
        </p:txBody>
      </p:sp>
      <p:pic>
        <p:nvPicPr>
          <p:cNvPr id="4" name="Content Placeholder 3"/>
          <p:cNvPicPr>
            <a:picLocks noGrp="1" noChangeAspect="1"/>
          </p:cNvPicPr>
          <p:nvPr>
            <p:ph sz="quarter" idx="10"/>
          </p:nvPr>
        </p:nvPicPr>
        <p:blipFill>
          <a:blip r:embed="rId2"/>
          <a:stretch>
            <a:fillRect/>
          </a:stretch>
        </p:blipFill>
        <p:spPr>
          <a:xfrm>
            <a:off x="2114146" y="1472119"/>
            <a:ext cx="4928680" cy="3222119"/>
          </a:xfrm>
          <a:prstGeom prst="rect">
            <a:avLst/>
          </a:prstGeom>
        </p:spPr>
      </p:pic>
    </p:spTree>
    <p:extLst>
      <p:ext uri="{BB962C8B-B14F-4D97-AF65-F5344CB8AC3E}">
        <p14:creationId xmlns:p14="http://schemas.microsoft.com/office/powerpoint/2010/main" val="419672320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64204"/>
            <a:ext cx="8229600" cy="894945"/>
          </a:xfrm>
        </p:spPr>
        <p:txBody>
          <a:bodyPr>
            <a:normAutofit/>
          </a:bodyPr>
          <a:lstStyle/>
          <a:p>
            <a:r>
              <a:rPr lang="en-US" sz="2400" dirty="0" smtClean="0"/>
              <a:t> </a:t>
            </a:r>
            <a:r>
              <a:rPr lang="en-US" sz="2000" dirty="0" smtClean="0"/>
              <a:t>Host of Issues Reveal Chronic Problems Confront MOX Project &amp; its Viability</a:t>
            </a:r>
            <a:endParaRPr lang="en-US" sz="2000" dirty="0"/>
          </a:p>
        </p:txBody>
      </p:sp>
      <p:sp>
        <p:nvSpPr>
          <p:cNvPr id="3" name="Content Placeholder 2"/>
          <p:cNvSpPr>
            <a:spLocks noGrp="1"/>
          </p:cNvSpPr>
          <p:nvPr>
            <p:ph sz="quarter" idx="10"/>
          </p:nvPr>
        </p:nvSpPr>
        <p:spPr>
          <a:xfrm>
            <a:off x="457200" y="1316478"/>
            <a:ext cx="8229600" cy="3592748"/>
          </a:xfrm>
        </p:spPr>
        <p:txBody>
          <a:bodyPr>
            <a:normAutofit fontScale="85000" lnSpcReduction="20000"/>
          </a:bodyPr>
          <a:lstStyle/>
          <a:p>
            <a:pPr marL="0" indent="0">
              <a:buNone/>
            </a:pPr>
            <a:r>
              <a:rPr lang="en-US" sz="1200" dirty="0"/>
              <a:t> </a:t>
            </a:r>
            <a:endParaRPr lang="en-US" sz="1300" dirty="0"/>
          </a:p>
          <a:p>
            <a:pPr lvl="0"/>
            <a:r>
              <a:rPr lang="en-US" sz="1400" b="1" dirty="0"/>
              <a:t>Plutonium Management and Disposition Agreement (PMDA) between the U.S. and </a:t>
            </a:r>
            <a:r>
              <a:rPr lang="en-US" sz="1400" b="1" dirty="0" smtClean="0"/>
              <a:t>Russia</a:t>
            </a:r>
          </a:p>
          <a:p>
            <a:pPr lvl="0"/>
            <a:endParaRPr lang="en-US" sz="1400" dirty="0"/>
          </a:p>
          <a:p>
            <a:pPr lvl="0"/>
            <a:r>
              <a:rPr lang="en-US" sz="1400" b="1" dirty="0"/>
              <a:t>Massive, Uncontrolled &amp; Unconstrained Cost Increases </a:t>
            </a:r>
            <a:r>
              <a:rPr lang="en-US" sz="1400" b="1" dirty="0" smtClean="0"/>
              <a:t>since </a:t>
            </a:r>
            <a:r>
              <a:rPr lang="en-US" sz="1400" b="1" dirty="0"/>
              <a:t>Project’s </a:t>
            </a:r>
            <a:r>
              <a:rPr lang="en-US" sz="1400" b="1" dirty="0" smtClean="0"/>
              <a:t>Inception</a:t>
            </a:r>
          </a:p>
          <a:p>
            <a:pPr lvl="0"/>
            <a:endParaRPr lang="en-US" sz="1400" dirty="0"/>
          </a:p>
          <a:p>
            <a:pPr lvl="0"/>
            <a:r>
              <a:rPr lang="en-US" sz="1400" b="1" dirty="0"/>
              <a:t>Sufficient Appropriations for Project Survival</a:t>
            </a:r>
            <a:r>
              <a:rPr lang="en-US" sz="1400" b="1" dirty="0" smtClean="0"/>
              <a:t>?</a:t>
            </a:r>
          </a:p>
          <a:p>
            <a:pPr lvl="0"/>
            <a:endParaRPr lang="en-US" sz="1400" dirty="0"/>
          </a:p>
          <a:p>
            <a:pPr lvl="0"/>
            <a:r>
              <a:rPr lang="en-US" sz="1400" b="1" dirty="0"/>
              <a:t>Fixed-Cost Contract to Reduce Risk and Cost to DOE</a:t>
            </a:r>
            <a:r>
              <a:rPr lang="en-US" sz="1400" b="1" dirty="0" smtClean="0"/>
              <a:t>?</a:t>
            </a:r>
          </a:p>
          <a:p>
            <a:pPr lvl="0"/>
            <a:endParaRPr lang="en-US" sz="1400" dirty="0"/>
          </a:p>
          <a:p>
            <a:pPr lvl="0"/>
            <a:r>
              <a:rPr lang="en-US" sz="1400" b="1" dirty="0"/>
              <a:t>Construction Challenges &amp; the “Rework” </a:t>
            </a:r>
            <a:r>
              <a:rPr lang="en-US" sz="1400" b="1" dirty="0" smtClean="0"/>
              <a:t>Problem</a:t>
            </a:r>
          </a:p>
          <a:p>
            <a:pPr lvl="0"/>
            <a:endParaRPr lang="en-US" sz="1400" dirty="0"/>
          </a:p>
          <a:p>
            <a:pPr lvl="0"/>
            <a:r>
              <a:rPr lang="en-US" sz="1400" b="1" dirty="0"/>
              <a:t>Smoking Rework Gun – “Rework Definitions” </a:t>
            </a:r>
            <a:r>
              <a:rPr lang="en-US" sz="1400" b="1" dirty="0" smtClean="0"/>
              <a:t>Memo</a:t>
            </a:r>
          </a:p>
          <a:p>
            <a:pPr lvl="0"/>
            <a:endParaRPr lang="en-US" sz="1400" dirty="0"/>
          </a:p>
          <a:p>
            <a:pPr lvl="0"/>
            <a:r>
              <a:rPr lang="en-US" sz="1400" b="1" dirty="0"/>
              <a:t>Hints of Design Problems  </a:t>
            </a:r>
            <a:endParaRPr lang="en-US" sz="1400" b="1" dirty="0" smtClean="0"/>
          </a:p>
          <a:p>
            <a:pPr lvl="0"/>
            <a:endParaRPr lang="en-US" sz="1400" dirty="0"/>
          </a:p>
          <a:p>
            <a:pPr lvl="0"/>
            <a:r>
              <a:rPr lang="en-US" sz="1400" b="1" dirty="0"/>
              <a:t>Oversight and Accountability Lacking: MOX Waste, Fraud, Abuse, Mismanagement &amp; Corruption</a:t>
            </a:r>
            <a:r>
              <a:rPr lang="en-US" sz="1400" b="1" dirty="0" smtClean="0"/>
              <a:t>?</a:t>
            </a:r>
          </a:p>
          <a:p>
            <a:pPr lvl="0"/>
            <a:endParaRPr lang="en-US" sz="1400" dirty="0"/>
          </a:p>
          <a:p>
            <a:pPr lvl="0"/>
            <a:r>
              <a:rPr lang="en-US" sz="1400" b="1" dirty="0"/>
              <a:t>Fate of MOX Madness - The Doom or Gloom Option?</a:t>
            </a:r>
            <a:endParaRPr lang="en-US" sz="1400" dirty="0"/>
          </a:p>
          <a:p>
            <a:endParaRPr lang="en-US" sz="1200" dirty="0"/>
          </a:p>
        </p:txBody>
      </p:sp>
    </p:spTree>
    <p:extLst>
      <p:ext uri="{BB962C8B-B14F-4D97-AF65-F5344CB8AC3E}">
        <p14:creationId xmlns:p14="http://schemas.microsoft.com/office/powerpoint/2010/main" val="5830673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2596" y="648511"/>
            <a:ext cx="8229600" cy="1076527"/>
          </a:xfrm>
        </p:spPr>
        <p:txBody>
          <a:bodyPr>
            <a:noAutofit/>
          </a:bodyPr>
          <a:lstStyle/>
          <a:p>
            <a:r>
              <a:rPr lang="en-US" sz="2000" dirty="0"/>
              <a:t>Plutonium Management and Disposition Agreement (</a:t>
            </a:r>
            <a:r>
              <a:rPr lang="en-US" sz="2000" dirty="0" smtClean="0"/>
              <a:t>PMDA) – </a:t>
            </a:r>
            <a:br>
              <a:rPr lang="en-US" sz="2000" dirty="0" smtClean="0"/>
            </a:br>
            <a:r>
              <a:rPr lang="en-US" sz="1600" dirty="0" smtClean="0"/>
              <a:t>Concern about US Compliance before Russian Withdrawal</a:t>
            </a:r>
            <a:r>
              <a:rPr lang="en-US" sz="2000" dirty="0"/>
              <a:t/>
            </a:r>
            <a:br>
              <a:rPr lang="en-US" sz="2000" dirty="0"/>
            </a:br>
            <a:endParaRPr lang="en-US" sz="2000" dirty="0"/>
          </a:p>
        </p:txBody>
      </p:sp>
      <p:sp>
        <p:nvSpPr>
          <p:cNvPr id="3" name="Content Placeholder 2"/>
          <p:cNvSpPr>
            <a:spLocks noGrp="1"/>
          </p:cNvSpPr>
          <p:nvPr>
            <p:ph sz="quarter" idx="10"/>
          </p:nvPr>
        </p:nvSpPr>
        <p:spPr>
          <a:xfrm>
            <a:off x="457200" y="1407268"/>
            <a:ext cx="8229600" cy="3404681"/>
          </a:xfrm>
        </p:spPr>
        <p:txBody>
          <a:bodyPr>
            <a:noAutofit/>
          </a:bodyPr>
          <a:lstStyle/>
          <a:p>
            <a:r>
              <a:rPr lang="en-US" sz="1200" b="1" dirty="0" smtClean="0"/>
              <a:t>Agreement - not a treaty - in support of a noble goal, signed in 2000, stipulated the US would pursue a “dual track” - MOX and immobilization of plutonium in high-level nuclear waste, at DOE’s Savannah River Site;</a:t>
            </a:r>
          </a:p>
          <a:p>
            <a:pPr marL="0" indent="0">
              <a:buNone/>
            </a:pPr>
            <a:endParaRPr lang="en-US" sz="1200" b="1" dirty="0"/>
          </a:p>
          <a:p>
            <a:r>
              <a:rPr lang="en-US" sz="1200" b="1" dirty="0" smtClean="0"/>
              <a:t>Amended in 2010 to allow Russian to use BN-800 plutonium breeder reactor - a blow to nuclear non-proliferation - and stipulated an “all MOX” option for 34 MT surplus weapon plutonium on US side;</a:t>
            </a:r>
          </a:p>
          <a:p>
            <a:pPr marL="0" indent="0">
              <a:buNone/>
            </a:pPr>
            <a:endParaRPr lang="en-US" sz="1200" b="1" dirty="0"/>
          </a:p>
          <a:p>
            <a:r>
              <a:rPr lang="en-US" sz="1200" b="1" dirty="0" smtClean="0"/>
              <a:t>Schedule amended in 2010 to a 2016 completion date of US MOX plant &amp; 2018 start-up date, with irradiation in 4 LWRs;</a:t>
            </a:r>
          </a:p>
          <a:p>
            <a:pPr marL="0" indent="0">
              <a:buNone/>
            </a:pPr>
            <a:endParaRPr lang="en-US" sz="1200" b="1" dirty="0"/>
          </a:p>
          <a:p>
            <a:r>
              <a:rPr lang="en-US" sz="1200" b="1" dirty="0" smtClean="0"/>
              <a:t>Russia announced its withdrawal from the agreement on October 3, 2016, leaving US in awkward position;</a:t>
            </a:r>
          </a:p>
          <a:p>
            <a:pPr marL="0" indent="0">
              <a:buNone/>
            </a:pPr>
            <a:endParaRPr lang="en-US" sz="1200" b="1" dirty="0"/>
          </a:p>
          <a:p>
            <a:r>
              <a:rPr lang="en-US" sz="1200" b="1" dirty="0" smtClean="0"/>
              <a:t>Clear US was not meeting its schedule obligations prior to Russian withdrawal;</a:t>
            </a:r>
          </a:p>
          <a:p>
            <a:pPr marL="0" indent="0">
              <a:buNone/>
            </a:pPr>
            <a:endParaRPr lang="en-US" sz="1200" b="1" dirty="0"/>
          </a:p>
          <a:p>
            <a:r>
              <a:rPr lang="en-US" sz="1200" b="1" dirty="0" smtClean="0"/>
              <a:t>And, US was long failing to meet stipulation of Article IX.6: “</a:t>
            </a:r>
            <a:r>
              <a:rPr lang="en-US" sz="1200" b="1" dirty="0"/>
              <a:t>The activities of each Party under this Agreement shall be subject to the availability </a:t>
            </a:r>
            <a:r>
              <a:rPr lang="en-US" sz="1200" b="1" dirty="0" smtClean="0"/>
              <a:t>of appropriated </a:t>
            </a:r>
            <a:r>
              <a:rPr lang="en-US" sz="1200" b="1" dirty="0"/>
              <a:t>funds</a:t>
            </a:r>
            <a:r>
              <a:rPr lang="en-US" sz="1200" b="1" dirty="0" smtClean="0"/>
              <a:t>.”</a:t>
            </a:r>
          </a:p>
          <a:p>
            <a:endParaRPr lang="en-US" sz="1200" b="1" dirty="0"/>
          </a:p>
          <a:p>
            <a:r>
              <a:rPr lang="en-US" sz="1200" b="1" u="sng" dirty="0" smtClean="0"/>
              <a:t>CONCLUSION</a:t>
            </a:r>
            <a:r>
              <a:rPr lang="en-US" sz="1200" b="1" dirty="0" smtClean="0"/>
              <a:t>:  PMDA inoperative, US not bound by MOX option; loss of IAEA verification unfortunate, merits pursuit.</a:t>
            </a:r>
          </a:p>
        </p:txBody>
      </p:sp>
    </p:spTree>
    <p:extLst>
      <p:ext uri="{BB962C8B-B14F-4D97-AF65-F5344CB8AC3E}">
        <p14:creationId xmlns:p14="http://schemas.microsoft.com/office/powerpoint/2010/main" val="8147200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200" dirty="0"/>
              <a:t>Massive, Uncontrolled &amp; Unconstrained Cost Increases </a:t>
            </a:r>
            <a:r>
              <a:rPr lang="en-US" sz="2200" dirty="0" smtClean="0"/>
              <a:t/>
            </a:r>
            <a:br>
              <a:rPr lang="en-US" sz="2200" dirty="0" smtClean="0"/>
            </a:br>
            <a:r>
              <a:rPr lang="en-US" sz="2200" dirty="0" smtClean="0"/>
              <a:t>since </a:t>
            </a:r>
            <a:r>
              <a:rPr lang="en-US" sz="2200" dirty="0"/>
              <a:t>Project’s Inception</a:t>
            </a:r>
            <a:r>
              <a:rPr lang="en-US" sz="2800" dirty="0"/>
              <a:t/>
            </a:r>
            <a:br>
              <a:rPr lang="en-US" sz="2800" dirty="0"/>
            </a:br>
            <a:endParaRPr lang="en-US" sz="2800" dirty="0"/>
          </a:p>
        </p:txBody>
      </p:sp>
      <p:sp>
        <p:nvSpPr>
          <p:cNvPr id="3" name="Content Placeholder 2"/>
          <p:cNvSpPr>
            <a:spLocks noGrp="1"/>
          </p:cNvSpPr>
          <p:nvPr>
            <p:ph sz="quarter" idx="10"/>
          </p:nvPr>
        </p:nvSpPr>
        <p:spPr>
          <a:xfrm>
            <a:off x="457200" y="1439694"/>
            <a:ext cx="8229600" cy="3254226"/>
          </a:xfrm>
        </p:spPr>
        <p:txBody>
          <a:bodyPr>
            <a:normAutofit lnSpcReduction="10000"/>
          </a:bodyPr>
          <a:lstStyle/>
          <a:p>
            <a:r>
              <a:rPr lang="en-US" sz="1200" b="1" dirty="0" smtClean="0"/>
              <a:t>Cost and schedule estimates have been totally unreliable and misleading since 1999 and earlier;</a:t>
            </a:r>
          </a:p>
          <a:p>
            <a:pPr marL="0" indent="0">
              <a:buNone/>
            </a:pPr>
            <a:endParaRPr lang="en-US" sz="1200" b="1" dirty="0"/>
          </a:p>
          <a:p>
            <a:r>
              <a:rPr lang="en-US" sz="1200" b="1" dirty="0" smtClean="0"/>
              <a:t>Estimates for MOX plant construction (does not include operating cost):</a:t>
            </a:r>
          </a:p>
          <a:p>
            <a:pPr marL="0" indent="0">
              <a:buNone/>
            </a:pPr>
            <a:r>
              <a:rPr lang="en-US" sz="1200" b="1" dirty="0"/>
              <a:t>	</a:t>
            </a:r>
            <a:r>
              <a:rPr lang="en-US" sz="1200" b="1" dirty="0" smtClean="0"/>
              <a:t>$620 million in 1999 – start-up in 2006</a:t>
            </a:r>
          </a:p>
          <a:p>
            <a:pPr marL="0" indent="0">
              <a:buNone/>
            </a:pPr>
            <a:r>
              <a:rPr lang="en-US" sz="1200" b="1" dirty="0"/>
              <a:t>	</a:t>
            </a:r>
            <a:r>
              <a:rPr lang="en-US" sz="1200" b="1" dirty="0" smtClean="0"/>
              <a:t>$1 billion in 2002 – start-up in 2007</a:t>
            </a:r>
          </a:p>
          <a:p>
            <a:pPr marL="0" indent="0">
              <a:buNone/>
            </a:pPr>
            <a:r>
              <a:rPr lang="en-US" sz="1200" b="1" dirty="0"/>
              <a:t>	</a:t>
            </a:r>
            <a:r>
              <a:rPr lang="en-US" sz="1200" b="1" dirty="0" smtClean="0"/>
              <a:t>$3.5 billion in 2005</a:t>
            </a:r>
          </a:p>
          <a:p>
            <a:pPr marL="0" indent="0">
              <a:buNone/>
            </a:pPr>
            <a:r>
              <a:rPr lang="en-US" sz="1200" b="1" dirty="0"/>
              <a:t>	</a:t>
            </a:r>
            <a:r>
              <a:rPr lang="en-US" sz="1200" b="1" dirty="0" smtClean="0"/>
              <a:t>$4.7 billion in 2007 – start-up in 2016</a:t>
            </a:r>
          </a:p>
          <a:p>
            <a:pPr marL="0" indent="0">
              <a:buNone/>
            </a:pPr>
            <a:r>
              <a:rPr lang="en-US" sz="1200" b="1" dirty="0"/>
              <a:t>	</a:t>
            </a:r>
            <a:r>
              <a:rPr lang="en-US" sz="1200" b="1" dirty="0" smtClean="0"/>
              <a:t>$7.7 billion in 2014 – start-up in 2019</a:t>
            </a:r>
          </a:p>
          <a:p>
            <a:pPr marL="0" indent="0">
              <a:buNone/>
            </a:pPr>
            <a:r>
              <a:rPr lang="en-US" sz="1200" b="1" dirty="0"/>
              <a:t>	</a:t>
            </a:r>
            <a:r>
              <a:rPr lang="en-US" sz="1200" b="1" dirty="0" smtClean="0"/>
              <a:t>$17 billion in 2016 – start-up in 2048 </a:t>
            </a:r>
          </a:p>
          <a:p>
            <a:pPr marL="0" indent="0">
              <a:buNone/>
            </a:pPr>
            <a:endParaRPr lang="en-US" sz="1200" b="1" dirty="0"/>
          </a:p>
          <a:p>
            <a:r>
              <a:rPr lang="en-US" sz="1200" b="1" dirty="0" smtClean="0"/>
              <a:t>Increasing cost estimates have been the norm for this project, totally undermining the ability of DOE or contractors to estimate cost or schedule; $5 billion already spent, just a fraction of what’s needed for all life-cycle aspects;</a:t>
            </a:r>
          </a:p>
          <a:p>
            <a:pPr marL="0" indent="0">
              <a:buNone/>
            </a:pPr>
            <a:endParaRPr lang="en-US" sz="1200" b="1" dirty="0"/>
          </a:p>
          <a:p>
            <a:r>
              <a:rPr lang="en-US" sz="1200" b="1" u="sng" dirty="0" smtClean="0"/>
              <a:t>CONCLUSION</a:t>
            </a:r>
            <a:r>
              <a:rPr lang="en-US" sz="1200" b="1" dirty="0" smtClean="0"/>
              <a:t>:  Skyrocketing cost overruns have debilitated the project; failure of DOE and contractors to constrain costs along with lack of prudent project management, including poor oversight of contractors, demands investigation.</a:t>
            </a:r>
            <a:endParaRPr lang="en-US" sz="1200" b="1" dirty="0"/>
          </a:p>
        </p:txBody>
      </p:sp>
    </p:spTree>
    <p:extLst>
      <p:ext uri="{BB962C8B-B14F-4D97-AF65-F5344CB8AC3E}">
        <p14:creationId xmlns:p14="http://schemas.microsoft.com/office/powerpoint/2010/main" val="30503834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5889"/>
            <a:ext cx="8229600" cy="1335820"/>
          </a:xfrm>
        </p:spPr>
        <p:txBody>
          <a:bodyPr>
            <a:normAutofit/>
          </a:bodyPr>
          <a:lstStyle/>
          <a:p>
            <a:r>
              <a:rPr lang="en-US" sz="2000" dirty="0"/>
              <a:t>Sufficient Appropriations for Project Survival?</a:t>
            </a:r>
            <a:br>
              <a:rPr lang="en-US" sz="2000" dirty="0"/>
            </a:br>
            <a:endParaRPr lang="en-US" sz="2000" dirty="0"/>
          </a:p>
        </p:txBody>
      </p:sp>
      <p:sp>
        <p:nvSpPr>
          <p:cNvPr id="3" name="Content Placeholder 2"/>
          <p:cNvSpPr>
            <a:spLocks noGrp="1"/>
          </p:cNvSpPr>
          <p:nvPr>
            <p:ph sz="quarter" idx="10"/>
          </p:nvPr>
        </p:nvSpPr>
        <p:spPr>
          <a:xfrm>
            <a:off x="457200" y="1083014"/>
            <a:ext cx="8229600" cy="3540868"/>
          </a:xfrm>
        </p:spPr>
        <p:txBody>
          <a:bodyPr>
            <a:noAutofit/>
          </a:bodyPr>
          <a:lstStyle/>
          <a:p>
            <a:r>
              <a:rPr lang="en-US" sz="1200" b="1" dirty="0" smtClean="0"/>
              <a:t>Funding of ~$340 million/year from FY 2014 to 2017 is too low to make much process with MOX plant construction (design and construction problems aside) and causes schedule to slip further and costs to rise;</a:t>
            </a:r>
          </a:p>
          <a:p>
            <a:endParaRPr lang="en-US" sz="1200" b="1" dirty="0"/>
          </a:p>
          <a:p>
            <a:r>
              <a:rPr lang="en-US" sz="1200" b="1" dirty="0"/>
              <a:t>Aerospace Phase I report of April 2015 states that “the MFFF construction cannot be completed at current (FY14) funding level (350M RY</a:t>
            </a:r>
            <a:r>
              <a:rPr lang="en-US" sz="1200" b="1" dirty="0" smtClean="0"/>
              <a:t>$...)</a:t>
            </a:r>
          </a:p>
          <a:p>
            <a:endParaRPr lang="en-US" sz="1200" b="1" dirty="0"/>
          </a:p>
          <a:p>
            <a:r>
              <a:rPr lang="en-US" sz="1200" b="1" dirty="0" smtClean="0"/>
              <a:t>Red Team said </a:t>
            </a:r>
            <a:r>
              <a:rPr lang="en-US" sz="1200" dirty="0"/>
              <a:t>“</a:t>
            </a:r>
            <a:r>
              <a:rPr lang="en-US" sz="1200" b="1" dirty="0"/>
              <a:t>DOE could accomplish a MOX Approach to </a:t>
            </a:r>
            <a:r>
              <a:rPr lang="en-US" sz="1200" b="1" dirty="0" smtClean="0"/>
              <a:t>Pu Disposition </a:t>
            </a:r>
            <a:r>
              <a:rPr lang="en-US" sz="1200" b="1" dirty="0"/>
              <a:t>for about $700M--‐$800M/yr that involves a high level of technical complexity and risk.” </a:t>
            </a:r>
            <a:endParaRPr lang="en-US" sz="1200" b="1" dirty="0" smtClean="0"/>
          </a:p>
          <a:p>
            <a:endParaRPr lang="en-US" sz="1200" b="1" dirty="0"/>
          </a:p>
          <a:p>
            <a:r>
              <a:rPr lang="en-US" sz="1200" b="1" dirty="0" smtClean="0"/>
              <a:t>Historical funding levels reached $504 million once (FY 2010) and have fallen to $400 million or lower since FY 2013;</a:t>
            </a:r>
            <a:endParaRPr lang="en-US" sz="1200" dirty="0" smtClean="0"/>
          </a:p>
          <a:p>
            <a:endParaRPr lang="en-US" sz="1200" b="1" dirty="0"/>
          </a:p>
          <a:p>
            <a:r>
              <a:rPr lang="en-US" sz="1200" b="1" dirty="0" smtClean="0"/>
              <a:t>Absolutely no indication funding will be significantly increased nor that any increase can be sustained for decades;</a:t>
            </a:r>
          </a:p>
          <a:p>
            <a:endParaRPr lang="en-US" sz="1200" b="1" dirty="0"/>
          </a:p>
          <a:p>
            <a:r>
              <a:rPr lang="en-US" sz="1200" b="1" dirty="0" smtClean="0"/>
              <a:t>No politician or MOX booster has presented any plan that shows the project to be financially viable;  political rhetoric to “continue MOX” absent a construction plan, budget or plan to correct construction issues further undermines the project; </a:t>
            </a:r>
          </a:p>
          <a:p>
            <a:endParaRPr lang="en-US" sz="1200" b="1" dirty="0"/>
          </a:p>
          <a:p>
            <a:r>
              <a:rPr lang="en-US" sz="1200" b="1" u="sng" dirty="0" smtClean="0"/>
              <a:t>CONCLUSION:</a:t>
            </a:r>
            <a:r>
              <a:rPr lang="en-US" sz="1200" b="1" dirty="0" smtClean="0"/>
              <a:t> While short-term funding may continue at a survival level, a small increase in funding can’t stabilize MOX project or save it. Funding for two decades or more at $700 million to $1 billion per year is unrealistic.</a:t>
            </a:r>
            <a:endParaRPr lang="en-US" sz="1200" dirty="0"/>
          </a:p>
          <a:p>
            <a:endParaRPr lang="en-US" sz="1200" dirty="0"/>
          </a:p>
        </p:txBody>
      </p:sp>
    </p:spTree>
    <p:extLst>
      <p:ext uri="{BB962C8B-B14F-4D97-AF65-F5344CB8AC3E}">
        <p14:creationId xmlns:p14="http://schemas.microsoft.com/office/powerpoint/2010/main" val="289556531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2826</TotalTime>
  <Words>2233</Words>
  <Application>Microsoft Office PowerPoint</Application>
  <PresentationFormat>On-screen Show (16:9)</PresentationFormat>
  <Paragraphs>165</Paragraphs>
  <Slides>18</Slides>
  <Notes>2</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18</vt:i4>
      </vt:variant>
    </vt:vector>
  </HeadingPairs>
  <TitlesOfParts>
    <vt:vector size="21" baseType="lpstr">
      <vt:lpstr>Arial</vt:lpstr>
      <vt:lpstr>Calibri</vt:lpstr>
      <vt:lpstr>Office Theme</vt:lpstr>
      <vt:lpstr>PowerPoint Presentation</vt:lpstr>
      <vt:lpstr>A PROJECT IN DISARRAY:  MOX Chronic Funding Problems, Construction Challenges and the Project’s Fate  Tom Clements, Savannah River Site Watch, Columbia, SC, www.srswatch.org </vt:lpstr>
      <vt:lpstr>Mixed Oxide Fuel Fabrication Facility (MFFF), cornerstone of surplus weapons plutonium disposition, construction began at DOE’s  Savannah River Site (SRS) in South Carolina in August 2007</vt:lpstr>
      <vt:lpstr>MFFF, with Plant Vogtle (Georgia Power, AP1000) in background; VC Summer (SCE&amp;G, AP1000) project nearby, with contractor and personnel commonality, including CB&amp;I and Superior Air Handling</vt:lpstr>
      <vt:lpstr>Overview of one MOX Concept  - plans for Pu oxide feedstock preparation, nuclear reactors and funding are lacking -  from Final Report of the Plutonium Disposition Red Team, August 2015 </vt:lpstr>
      <vt:lpstr> Host of Issues Reveal Chronic Problems Confront MOX Project &amp; its Viability</vt:lpstr>
      <vt:lpstr>Plutonium Management and Disposition Agreement (PMDA) –  Concern about US Compliance before Russian Withdrawal </vt:lpstr>
      <vt:lpstr>Massive, Uncontrolled &amp; Unconstrained Cost Increases  since Project’s Inception </vt:lpstr>
      <vt:lpstr>Sufficient Appropriations for Project Survival? </vt:lpstr>
      <vt:lpstr>Fixed-Cost Contract to Reduce Risk and Cost to DOE? </vt:lpstr>
      <vt:lpstr>Construction Challenges &amp; the “Rework” Problem </vt:lpstr>
      <vt:lpstr>Extent of Rework Problem Revealed by NNSA  in NNSA’s 2016 Updated Performance Baseline for the Mixed Oxide Fuel Fabrication Facility at SRS </vt:lpstr>
      <vt:lpstr>Smoking Rework Gun – “Rework Definitions” Memo </vt:lpstr>
      <vt:lpstr>Memo: “Rework Definitions – Effective September 2016” - copies of memo available on request - </vt:lpstr>
      <vt:lpstr>Hints of Design Problems   </vt:lpstr>
      <vt:lpstr>          Oversight and Accountability Lacking: MOX Waste, Fraud, Abuse,    Mismanagement &amp; Corruption? </vt:lpstr>
      <vt:lpstr>Fate of MOX Madness - The Doom or Gloom Option? </vt:lpstr>
      <vt:lpstr>PowerPoint Presentation</vt:lpstr>
    </vt:vector>
  </TitlesOfParts>
  <Company>AI</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Yelena Shamis</dc:creator>
  <cp:lastModifiedBy>Tom Clements</cp:lastModifiedBy>
  <cp:revision>106</cp:revision>
  <dcterms:created xsi:type="dcterms:W3CDTF">2013-10-09T14:13:50Z</dcterms:created>
  <dcterms:modified xsi:type="dcterms:W3CDTF">2021-12-16T16:35:11Z</dcterms:modified>
</cp:coreProperties>
</file>