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4" r:id="rId3"/>
    <p:sldId id="258" r:id="rId4"/>
    <p:sldId id="259" r:id="rId5"/>
    <p:sldId id="260" r:id="rId6"/>
    <p:sldId id="275" r:id="rId7"/>
    <p:sldId id="276" r:id="rId8"/>
    <p:sldId id="261" r:id="rId9"/>
    <p:sldId id="263" r:id="rId10"/>
    <p:sldId id="279" r:id="rId11"/>
    <p:sldId id="265" r:id="rId12"/>
    <p:sldId id="266" r:id="rId13"/>
    <p:sldId id="267" r:id="rId14"/>
    <p:sldId id="268" r:id="rId15"/>
    <p:sldId id="280" r:id="rId16"/>
    <p:sldId id="271" r:id="rId17"/>
    <p:sldId id="277" r:id="rId18"/>
    <p:sldId id="272" r:id="rId19"/>
    <p:sldId id="273" r:id="rId20"/>
    <p:sldId id="27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52" autoAdjust="0"/>
    <p:restoredTop sz="94660"/>
  </p:normalViewPr>
  <p:slideViewPr>
    <p:cSldViewPr snapToGrid="0">
      <p:cViewPr varScale="1">
        <p:scale>
          <a:sx n="89" d="100"/>
          <a:sy n="89" d="100"/>
        </p:scale>
        <p:origin x="427"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592F473-DEC7-4A42-90E2-FD0BB855B199}" type="datetimeFigureOut">
              <a:rPr lang="en-US" smtClean="0"/>
              <a:t>1/23/2023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3B8603-EE36-4CAC-8008-76C19A1B179A}" type="slidenum">
              <a:rPr lang="en-US" smtClean="0"/>
              <a:t>‹#›</a:t>
            </a:fld>
            <a:endParaRPr lang="en-US" dirty="0"/>
          </a:p>
        </p:txBody>
      </p:sp>
    </p:spTree>
    <p:extLst>
      <p:ext uri="{BB962C8B-B14F-4D97-AF65-F5344CB8AC3E}">
        <p14:creationId xmlns:p14="http://schemas.microsoft.com/office/powerpoint/2010/main" val="4142336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92F473-DEC7-4A42-90E2-FD0BB855B199}" type="datetimeFigureOut">
              <a:rPr lang="en-US" smtClean="0"/>
              <a:t>1/23/2023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3B8603-EE36-4CAC-8008-76C19A1B179A}" type="slidenum">
              <a:rPr lang="en-US" smtClean="0"/>
              <a:t>‹#›</a:t>
            </a:fld>
            <a:endParaRPr lang="en-US" dirty="0"/>
          </a:p>
        </p:txBody>
      </p:sp>
    </p:spTree>
    <p:extLst>
      <p:ext uri="{BB962C8B-B14F-4D97-AF65-F5344CB8AC3E}">
        <p14:creationId xmlns:p14="http://schemas.microsoft.com/office/powerpoint/2010/main" val="4230882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92F473-DEC7-4A42-90E2-FD0BB855B199}" type="datetimeFigureOut">
              <a:rPr lang="en-US" smtClean="0"/>
              <a:t>1/23/2023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3B8603-EE36-4CAC-8008-76C19A1B179A}" type="slidenum">
              <a:rPr lang="en-US" smtClean="0"/>
              <a:t>‹#›</a:t>
            </a:fld>
            <a:endParaRPr lang="en-US" dirty="0"/>
          </a:p>
        </p:txBody>
      </p:sp>
    </p:spTree>
    <p:extLst>
      <p:ext uri="{BB962C8B-B14F-4D97-AF65-F5344CB8AC3E}">
        <p14:creationId xmlns:p14="http://schemas.microsoft.com/office/powerpoint/2010/main" val="3052000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92F473-DEC7-4A42-90E2-FD0BB855B199}" type="datetimeFigureOut">
              <a:rPr lang="en-US" smtClean="0"/>
              <a:t>1/23/2023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3B8603-EE36-4CAC-8008-76C19A1B179A}" type="slidenum">
              <a:rPr lang="en-US" smtClean="0"/>
              <a:t>‹#›</a:t>
            </a:fld>
            <a:endParaRPr lang="en-US" dirty="0"/>
          </a:p>
        </p:txBody>
      </p:sp>
    </p:spTree>
    <p:extLst>
      <p:ext uri="{BB962C8B-B14F-4D97-AF65-F5344CB8AC3E}">
        <p14:creationId xmlns:p14="http://schemas.microsoft.com/office/powerpoint/2010/main" val="1362190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92F473-DEC7-4A42-90E2-FD0BB855B199}" type="datetimeFigureOut">
              <a:rPr lang="en-US" smtClean="0"/>
              <a:t>1/23/2023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3B8603-EE36-4CAC-8008-76C19A1B179A}" type="slidenum">
              <a:rPr lang="en-US" smtClean="0"/>
              <a:t>‹#›</a:t>
            </a:fld>
            <a:endParaRPr lang="en-US" dirty="0"/>
          </a:p>
        </p:txBody>
      </p:sp>
    </p:spTree>
    <p:extLst>
      <p:ext uri="{BB962C8B-B14F-4D97-AF65-F5344CB8AC3E}">
        <p14:creationId xmlns:p14="http://schemas.microsoft.com/office/powerpoint/2010/main" val="219751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92F473-DEC7-4A42-90E2-FD0BB855B199}" type="datetimeFigureOut">
              <a:rPr lang="en-US" smtClean="0"/>
              <a:t>1/23/2023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3B8603-EE36-4CAC-8008-76C19A1B179A}" type="slidenum">
              <a:rPr lang="en-US" smtClean="0"/>
              <a:t>‹#›</a:t>
            </a:fld>
            <a:endParaRPr lang="en-US" dirty="0"/>
          </a:p>
        </p:txBody>
      </p:sp>
    </p:spTree>
    <p:extLst>
      <p:ext uri="{BB962C8B-B14F-4D97-AF65-F5344CB8AC3E}">
        <p14:creationId xmlns:p14="http://schemas.microsoft.com/office/powerpoint/2010/main" val="2094328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92F473-DEC7-4A42-90E2-FD0BB855B199}" type="datetimeFigureOut">
              <a:rPr lang="en-US" smtClean="0"/>
              <a:t>1/23/2023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73B8603-EE36-4CAC-8008-76C19A1B179A}" type="slidenum">
              <a:rPr lang="en-US" smtClean="0"/>
              <a:t>‹#›</a:t>
            </a:fld>
            <a:endParaRPr lang="en-US" dirty="0"/>
          </a:p>
        </p:txBody>
      </p:sp>
    </p:spTree>
    <p:extLst>
      <p:ext uri="{BB962C8B-B14F-4D97-AF65-F5344CB8AC3E}">
        <p14:creationId xmlns:p14="http://schemas.microsoft.com/office/powerpoint/2010/main" val="2455578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92F473-DEC7-4A42-90E2-FD0BB855B199}" type="datetimeFigureOut">
              <a:rPr lang="en-US" smtClean="0"/>
              <a:t>1/23/2023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73B8603-EE36-4CAC-8008-76C19A1B179A}" type="slidenum">
              <a:rPr lang="en-US" smtClean="0"/>
              <a:t>‹#›</a:t>
            </a:fld>
            <a:endParaRPr lang="en-US" dirty="0"/>
          </a:p>
        </p:txBody>
      </p:sp>
    </p:spTree>
    <p:extLst>
      <p:ext uri="{BB962C8B-B14F-4D97-AF65-F5344CB8AC3E}">
        <p14:creationId xmlns:p14="http://schemas.microsoft.com/office/powerpoint/2010/main" val="2495650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92F473-DEC7-4A42-90E2-FD0BB855B199}" type="datetimeFigureOut">
              <a:rPr lang="en-US" smtClean="0"/>
              <a:t>1/23/2023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73B8603-EE36-4CAC-8008-76C19A1B179A}" type="slidenum">
              <a:rPr lang="en-US" smtClean="0"/>
              <a:t>‹#›</a:t>
            </a:fld>
            <a:endParaRPr lang="en-US" dirty="0"/>
          </a:p>
        </p:txBody>
      </p:sp>
    </p:spTree>
    <p:extLst>
      <p:ext uri="{BB962C8B-B14F-4D97-AF65-F5344CB8AC3E}">
        <p14:creationId xmlns:p14="http://schemas.microsoft.com/office/powerpoint/2010/main" val="3884348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92F473-DEC7-4A42-90E2-FD0BB855B199}" type="datetimeFigureOut">
              <a:rPr lang="en-US" smtClean="0"/>
              <a:t>1/23/2023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3B8603-EE36-4CAC-8008-76C19A1B179A}" type="slidenum">
              <a:rPr lang="en-US" smtClean="0"/>
              <a:t>‹#›</a:t>
            </a:fld>
            <a:endParaRPr lang="en-US" dirty="0"/>
          </a:p>
        </p:txBody>
      </p:sp>
    </p:spTree>
    <p:extLst>
      <p:ext uri="{BB962C8B-B14F-4D97-AF65-F5344CB8AC3E}">
        <p14:creationId xmlns:p14="http://schemas.microsoft.com/office/powerpoint/2010/main" val="2707726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92F473-DEC7-4A42-90E2-FD0BB855B199}" type="datetimeFigureOut">
              <a:rPr lang="en-US" smtClean="0"/>
              <a:t>1/23/2023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3B8603-EE36-4CAC-8008-76C19A1B179A}" type="slidenum">
              <a:rPr lang="en-US" smtClean="0"/>
              <a:t>‹#›</a:t>
            </a:fld>
            <a:endParaRPr lang="en-US" dirty="0"/>
          </a:p>
        </p:txBody>
      </p:sp>
    </p:spTree>
    <p:extLst>
      <p:ext uri="{BB962C8B-B14F-4D97-AF65-F5344CB8AC3E}">
        <p14:creationId xmlns:p14="http://schemas.microsoft.com/office/powerpoint/2010/main" val="3278434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92F473-DEC7-4A42-90E2-FD0BB855B199}" type="datetimeFigureOut">
              <a:rPr lang="en-US" smtClean="0"/>
              <a:t>1/23/2023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3B8603-EE36-4CAC-8008-76C19A1B179A}" type="slidenum">
              <a:rPr lang="en-US" smtClean="0"/>
              <a:t>‹#›</a:t>
            </a:fld>
            <a:endParaRPr lang="en-US" dirty="0"/>
          </a:p>
        </p:txBody>
      </p:sp>
    </p:spTree>
    <p:extLst>
      <p:ext uri="{BB962C8B-B14F-4D97-AF65-F5344CB8AC3E}">
        <p14:creationId xmlns:p14="http://schemas.microsoft.com/office/powerpoint/2010/main" val="5495601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congress.gov/117/crpt/hrpt397/CRPT-117hrpt397.pdf"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srswatch@gmail.com" TargetMode="External"/><Relationship Id="rId2" Type="http://schemas.openxmlformats.org/officeDocument/2006/relationships/hyperlink" Target="http://www.srswatch.org/" TargetMode="Externa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22513"/>
            <a:ext cx="10515600" cy="1711235"/>
          </a:xfrm>
        </p:spPr>
        <p:txBody>
          <a:bodyPr>
            <a:normAutofit fontScale="90000"/>
          </a:bodyPr>
          <a:lstStyle/>
          <a:p>
            <a:pPr algn="ctr"/>
            <a:r>
              <a:rPr lang="en-US" sz="4000" b="1" dirty="0" smtClean="0"/>
              <a:t>Savannah River Site: </a:t>
            </a:r>
            <a:br>
              <a:rPr lang="en-US" sz="4000" b="1" dirty="0" smtClean="0"/>
            </a:br>
            <a:r>
              <a:rPr lang="en-US" sz="4000" b="1" dirty="0" smtClean="0"/>
              <a:t>Growing Role in Nuclear Weapons</a:t>
            </a:r>
            <a:br>
              <a:rPr lang="en-US" sz="4000" b="1" dirty="0" smtClean="0"/>
            </a:br>
            <a:r>
              <a:rPr lang="en-US" sz="4000" b="1" dirty="0" smtClean="0"/>
              <a:t/>
            </a:r>
            <a:br>
              <a:rPr lang="en-US" sz="4000" b="1" dirty="0" smtClean="0"/>
            </a:br>
            <a:r>
              <a:rPr lang="en-US" sz="2400" b="1" dirty="0" smtClean="0"/>
              <a:t>Tom Clements, Savannah River Site Watch</a:t>
            </a:r>
            <a:r>
              <a:rPr lang="en-US" sz="4000" b="1" dirty="0"/>
              <a:t/>
            </a:r>
            <a:br>
              <a:rPr lang="en-US" sz="4000" b="1" dirty="0"/>
            </a:br>
            <a:endParaRPr lang="en-US" sz="4000" b="1"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042794" y="2801983"/>
            <a:ext cx="3703592" cy="3383280"/>
          </a:xfrm>
        </p:spPr>
      </p:pic>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950979" y="2586446"/>
            <a:ext cx="3624042" cy="4180114"/>
          </a:xfrm>
        </p:spPr>
      </p:pic>
    </p:spTree>
    <p:extLst>
      <p:ext uri="{BB962C8B-B14F-4D97-AF65-F5344CB8AC3E}">
        <p14:creationId xmlns:p14="http://schemas.microsoft.com/office/powerpoint/2010/main" val="27337777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New nuclear “ground zero” – MOX/pit plant and Plant </a:t>
            </a:r>
            <a:r>
              <a:rPr lang="en-US" dirty="0" err="1" smtClean="0"/>
              <a:t>Vogtle</a:t>
            </a:r>
            <a:r>
              <a:rPr lang="en-US" dirty="0" smtClean="0"/>
              <a:t>  across Savannah River in Georgia</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7506" y="1825625"/>
            <a:ext cx="7616988" cy="4351338"/>
          </a:xfrm>
        </p:spPr>
      </p:pic>
    </p:spTree>
    <p:extLst>
      <p:ext uri="{BB962C8B-B14F-4D97-AF65-F5344CB8AC3E}">
        <p14:creationId xmlns:p14="http://schemas.microsoft.com/office/powerpoint/2010/main" val="949859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Immobilization terminated in 2002; MOX eventually killed in 2018 after $8 billion wasted, with no congressional or DOE investigations</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44316" y="1946365"/>
            <a:ext cx="7303367" cy="4230597"/>
          </a:xfrm>
        </p:spPr>
      </p:pic>
    </p:spTree>
    <p:extLst>
      <p:ext uri="{BB962C8B-B14F-4D97-AF65-F5344CB8AC3E}">
        <p14:creationId xmlns:p14="http://schemas.microsoft.com/office/powerpoint/2010/main" val="36958610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581241"/>
          </a:xfrm>
        </p:spPr>
        <p:txBody>
          <a:bodyPr>
            <a:normAutofit fontScale="90000"/>
          </a:bodyPr>
          <a:lstStyle/>
          <a:p>
            <a:pPr algn="ctr"/>
            <a:r>
              <a:rPr lang="en-US" dirty="0" smtClean="0"/>
              <a:t>As DOE is an unconstrained money machine for contractors and special interests, a new “mission” had to be quickly found to fill the $500 million/year “loss” in funding</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64142" y="2403566"/>
            <a:ext cx="5263715" cy="3773396"/>
          </a:xfrm>
        </p:spPr>
      </p:pic>
    </p:spTree>
    <p:extLst>
      <p:ext uri="{BB962C8B-B14F-4D97-AF65-F5344CB8AC3E}">
        <p14:creationId xmlns:p14="http://schemas.microsoft.com/office/powerpoint/2010/main" val="11908826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May 2018 – DOE/DOD announced the goal to produced 80 “pits” per year – 50 at SRS, 30 at Los Alamos National Lab in New Mexico</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77520" y="1825625"/>
            <a:ext cx="3702959" cy="4351338"/>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91795" y="1825624"/>
            <a:ext cx="4550028" cy="4575175"/>
          </a:xfrm>
        </p:spPr>
      </p:pic>
    </p:spTree>
    <p:extLst>
      <p:ext uri="{BB962C8B-B14F-4D97-AF65-F5344CB8AC3E}">
        <p14:creationId xmlns:p14="http://schemas.microsoft.com/office/powerpoint/2010/main" val="15503375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30726"/>
          </a:xfrm>
        </p:spPr>
        <p:txBody>
          <a:bodyPr>
            <a:normAutofit/>
          </a:bodyPr>
          <a:lstStyle/>
          <a:p>
            <a:r>
              <a:rPr lang="en-US" sz="3600" dirty="0" smtClean="0"/>
              <a:t>Budget approved by Congress has been on the order of $500 million/year until Fiscal Year 2023 – DOE requested about $750 million for the SRS Plutonium Bomb Plant but the Nuclear Weapons Council asked for $500 million more, so the appropriation is about </a:t>
            </a:r>
            <a:r>
              <a:rPr lang="en-US" sz="3600" u="sng" dirty="0"/>
              <a:t>$</a:t>
            </a:r>
            <a:r>
              <a:rPr lang="en-US" sz="3600" u="sng" dirty="0" smtClean="0"/>
              <a:t>1.3 billion.</a:t>
            </a:r>
            <a:r>
              <a:rPr lang="en-US" sz="3600" dirty="0" smtClean="0"/>
              <a:t> Requirement is to start operation in 2030 but DOE admits it won’t be until 2035 or later. Cost estimate has soared from $4 billion to convert the MOX plant to $11 billion. Now to $16 billion? </a:t>
            </a:r>
            <a:r>
              <a:rPr lang="en-US" sz="3600" u="sng" dirty="0" smtClean="0"/>
              <a:t>In DOE land, this Failure in cost and schedule = Success! </a:t>
            </a:r>
            <a:r>
              <a:rPr lang="en-US" sz="3600" dirty="0" smtClean="0"/>
              <a:t>Contractors happy!</a:t>
            </a:r>
            <a:endParaRPr lang="en-US" sz="3600" dirty="0"/>
          </a:p>
        </p:txBody>
      </p:sp>
    </p:spTree>
    <p:extLst>
      <p:ext uri="{BB962C8B-B14F-4D97-AF65-F5344CB8AC3E}">
        <p14:creationId xmlns:p14="http://schemas.microsoft.com/office/powerpoint/2010/main" val="13492227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B-61 gravity bomb</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69016" y="2102881"/>
            <a:ext cx="8253968" cy="3796825"/>
          </a:xfrm>
        </p:spPr>
      </p:pic>
    </p:spTree>
    <p:extLst>
      <p:ext uri="{BB962C8B-B14F-4D97-AF65-F5344CB8AC3E}">
        <p14:creationId xmlns:p14="http://schemas.microsoft.com/office/powerpoint/2010/main" val="965141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600144"/>
          </a:xfrm>
        </p:spPr>
        <p:txBody>
          <a:bodyPr/>
          <a:lstStyle/>
          <a:p>
            <a:pPr algn="ctr"/>
            <a:r>
              <a:rPr lang="en-US" sz="2800" dirty="0" smtClean="0"/>
              <a:t>Goal is to first produce two kinds of pits for two new nuclear warheads. Then, focus will be on other new warheads and replacing the pits in all 4000 weapons, so the “mission” at SRS will be for 50+ year$$$$; plus there are a host of nuclear waste streams, including TRU to WIPP</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47449" y="2547256"/>
            <a:ext cx="7097102" cy="3827417"/>
          </a:xfrm>
        </p:spPr>
      </p:pic>
    </p:spTree>
    <p:extLst>
      <p:ext uri="{BB962C8B-B14F-4D97-AF65-F5344CB8AC3E}">
        <p14:creationId xmlns:p14="http://schemas.microsoft.com/office/powerpoint/2010/main" val="14856860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71788"/>
          </a:xfrm>
        </p:spPr>
        <p:txBody>
          <a:bodyPr>
            <a:noAutofit/>
          </a:bodyPr>
          <a:lstStyle/>
          <a:p>
            <a:pPr algn="ctr"/>
            <a:r>
              <a:rPr lang="en-US" sz="3600" dirty="0" smtClean="0"/>
              <a:t>WIPP being turned into an arm of DOE’s National Nuclear Security Administration (NNSA); WIPP a “choke point” for pit production</a:t>
            </a:r>
            <a:endParaRPr lang="en-US" sz="3600" dirty="0"/>
          </a:p>
        </p:txBody>
      </p:sp>
      <p:pic>
        <p:nvPicPr>
          <p:cNvPr id="6" name="Content Placeholder 5"/>
          <p:cNvPicPr>
            <a:picLocks noGrp="1" noChangeAspect="1"/>
          </p:cNvPicPr>
          <p:nvPr>
            <p:ph idx="1"/>
          </p:nvPr>
        </p:nvPicPr>
        <p:blipFill>
          <a:blip r:embed="rId2"/>
          <a:stretch>
            <a:fillRect/>
          </a:stretch>
        </p:blipFill>
        <p:spPr>
          <a:xfrm>
            <a:off x="2521131" y="1698172"/>
            <a:ext cx="7315200" cy="4781005"/>
          </a:xfrm>
          <a:prstGeom prst="rect">
            <a:avLst/>
          </a:prstGeom>
        </p:spPr>
      </p:pic>
    </p:spTree>
    <p:extLst>
      <p:ext uri="{BB962C8B-B14F-4D97-AF65-F5344CB8AC3E}">
        <p14:creationId xmlns:p14="http://schemas.microsoft.com/office/powerpoint/2010/main" val="14413775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842498"/>
          </a:xfrm>
        </p:spPr>
        <p:txBody>
          <a:bodyPr>
            <a:noAutofit/>
          </a:bodyPr>
          <a:lstStyle/>
          <a:p>
            <a:pPr algn="ctr"/>
            <a:r>
              <a:rPr lang="en-US" sz="3600" dirty="0" smtClean="0"/>
              <a:t>Obama/Trump/Biden $2-trillion plans to rebuild the DOE nuclear weapons complex and build new pit facilities are part of enduring US plans to fight a full-scale nuclear war; FY23: DOE $46.8 B, with $17 B for “weapons activities” &amp; $7 B “clean-up”</a:t>
            </a:r>
            <a:endParaRPr lang="en-US" sz="3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73493" y="2769326"/>
            <a:ext cx="7245013" cy="3866605"/>
          </a:xfrm>
        </p:spPr>
      </p:pic>
    </p:spTree>
    <p:extLst>
      <p:ext uri="{BB962C8B-B14F-4D97-AF65-F5344CB8AC3E}">
        <p14:creationId xmlns:p14="http://schemas.microsoft.com/office/powerpoint/2010/main" val="30269550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97280"/>
            <a:ext cx="10515600" cy="5003074"/>
          </a:xfrm>
        </p:spPr>
        <p:txBody>
          <a:bodyPr>
            <a:normAutofit fontScale="90000"/>
          </a:bodyPr>
          <a:lstStyle/>
          <a:p>
            <a:r>
              <a:rPr lang="en-US" sz="2400" dirty="0">
                <a:hlinkClick r:id="rId2"/>
              </a:rPr>
              <a:t>https://www.congress.gov/117/crpt/hrpt397/CRPT-117hrpt397.pdf</a:t>
            </a:r>
            <a:r>
              <a:rPr lang="en-US" sz="2400" dirty="0"/>
              <a:t/>
            </a:r>
            <a:br>
              <a:rPr lang="en-US" sz="2400" dirty="0"/>
            </a:br>
            <a:r>
              <a:rPr lang="en-US" sz="2400" dirty="0"/>
              <a:t/>
            </a:r>
            <a:br>
              <a:rPr lang="en-US" sz="2400" dirty="0"/>
            </a:br>
            <a:r>
              <a:rPr lang="en-US" sz="2400" dirty="0"/>
              <a:t>NATIONAL DEFENSE AUTHORIZATION </a:t>
            </a:r>
            <a:r>
              <a:rPr lang="en-US" sz="2400" dirty="0" smtClean="0"/>
              <a:t>ACT FOR </a:t>
            </a:r>
            <a:r>
              <a:rPr lang="en-US" sz="2400" dirty="0"/>
              <a:t>FISCAL YEAR </a:t>
            </a:r>
            <a:r>
              <a:rPr lang="en-US" sz="2400" dirty="0" smtClean="0"/>
              <a:t>2023 - R </a:t>
            </a:r>
            <a:r>
              <a:rPr lang="en-US" sz="2400" dirty="0"/>
              <a:t>E P O R T</a:t>
            </a:r>
            <a:br>
              <a:rPr lang="en-US" sz="2400" dirty="0"/>
            </a:br>
            <a:r>
              <a:rPr lang="en-US" sz="2400" dirty="0"/>
              <a:t>OF </a:t>
            </a:r>
            <a:r>
              <a:rPr lang="en-US" sz="2400" dirty="0" smtClean="0"/>
              <a:t>THE COMMITTEE </a:t>
            </a:r>
            <a:r>
              <a:rPr lang="en-US" sz="2400" dirty="0"/>
              <a:t>ON ARMED </a:t>
            </a:r>
            <a:r>
              <a:rPr lang="en-US" sz="2400" dirty="0" smtClean="0"/>
              <a:t>SERVICES HOUSE </a:t>
            </a:r>
            <a:r>
              <a:rPr lang="en-US" sz="2400" dirty="0"/>
              <a:t>OF REPRESENTATIVES</a:t>
            </a:r>
            <a:br>
              <a:rPr lang="en-US" sz="2400" dirty="0"/>
            </a:br>
            <a:r>
              <a:rPr lang="en-US" sz="2400" dirty="0"/>
              <a:t/>
            </a:r>
            <a:br>
              <a:rPr lang="en-US" sz="2400" dirty="0"/>
            </a:br>
            <a:r>
              <a:rPr lang="en-US" sz="2400" dirty="0"/>
              <a:t>Plutonium Pit </a:t>
            </a:r>
            <a:r>
              <a:rPr lang="en-US" sz="2400" dirty="0" smtClean="0"/>
              <a:t>Production</a:t>
            </a:r>
            <a:br>
              <a:rPr lang="en-US" sz="2400" dirty="0" smtClean="0"/>
            </a:br>
            <a:r>
              <a:rPr lang="en-US" sz="2400" dirty="0"/>
              <a:t/>
            </a:r>
            <a:br>
              <a:rPr lang="en-US" sz="2400" dirty="0"/>
            </a:br>
            <a:r>
              <a:rPr lang="en-US" sz="2400" dirty="0" smtClean="0"/>
              <a:t>“…there </a:t>
            </a:r>
            <a:r>
              <a:rPr lang="en-US" sz="2400" dirty="0"/>
              <a:t>has </a:t>
            </a:r>
            <a:r>
              <a:rPr lang="en-US" sz="2400" dirty="0" smtClean="0"/>
              <a:t>not been </a:t>
            </a:r>
            <a:r>
              <a:rPr lang="en-US" sz="2400" dirty="0"/>
              <a:t>adequate prioritization of studies and analysis of plutonium</a:t>
            </a:r>
            <a:br>
              <a:rPr lang="en-US" sz="2400" dirty="0"/>
            </a:br>
            <a:r>
              <a:rPr lang="en-US" sz="2400" dirty="0"/>
              <a:t>aging. The committee believes that given the scale, complexity, </a:t>
            </a:r>
            <a:r>
              <a:rPr lang="en-US" sz="2400" dirty="0" smtClean="0"/>
              <a:t>and history </a:t>
            </a:r>
            <a:r>
              <a:rPr lang="en-US" sz="2400" dirty="0"/>
              <a:t>of plutonium pit production, NNSA must ensure that </a:t>
            </a:r>
            <a:r>
              <a:rPr lang="en-US" sz="2400" dirty="0" smtClean="0"/>
              <a:t>plutonium </a:t>
            </a:r>
            <a:r>
              <a:rPr lang="en-US" sz="2400" dirty="0"/>
              <a:t>pit requirements and plans are fully understood and </a:t>
            </a:r>
            <a:r>
              <a:rPr lang="en-US" sz="2400" dirty="0" smtClean="0"/>
              <a:t>that past </a:t>
            </a:r>
            <a:r>
              <a:rPr lang="en-US" sz="2400" dirty="0"/>
              <a:t>mistakes regarding safety shutdowns, cost overruns, </a:t>
            </a:r>
            <a:r>
              <a:rPr lang="en-US" sz="2400" dirty="0" smtClean="0"/>
              <a:t>and schedule </a:t>
            </a:r>
            <a:r>
              <a:rPr lang="en-US" sz="2400" dirty="0"/>
              <a:t>delays are not repeated</a:t>
            </a:r>
            <a:r>
              <a:rPr lang="en-US" sz="2400" dirty="0" smtClean="0"/>
              <a:t>.”  </a:t>
            </a:r>
            <a:r>
              <a:rPr lang="en-US" sz="2400" i="1" dirty="0" smtClean="0"/>
              <a:t>Response to this? Throw $1.3 billion at the SRS pit plant.</a:t>
            </a:r>
            <a:br>
              <a:rPr lang="en-US" sz="2400" i="1" dirty="0" smtClean="0"/>
            </a:br>
            <a:r>
              <a:rPr lang="en-US" sz="2400" dirty="0"/>
              <a:t/>
            </a:r>
            <a:br>
              <a:rPr lang="en-US" sz="2400" dirty="0"/>
            </a:br>
            <a:r>
              <a:rPr lang="en-US" sz="2400" dirty="0" smtClean="0"/>
              <a:t>Requires a “master schedule” for pit production, with schedules and costs &amp; plans for studies on pit aging &amp; “</a:t>
            </a:r>
            <a:r>
              <a:rPr lang="en-US" sz="2400" dirty="0"/>
              <a:t>a briefing that </a:t>
            </a:r>
            <a:r>
              <a:rPr lang="en-US" sz="2400" dirty="0" smtClean="0"/>
              <a:t>describes </a:t>
            </a:r>
            <a:r>
              <a:rPr lang="en-US" sz="2400" dirty="0"/>
              <a:t>the holistic environmental impact of expanded </a:t>
            </a:r>
            <a:r>
              <a:rPr lang="en-US" sz="2400" dirty="0" smtClean="0"/>
              <a:t>plutonium pit </a:t>
            </a:r>
            <a:r>
              <a:rPr lang="en-US" sz="2400" dirty="0"/>
              <a:t>production, accounting for simultaneous pit production at </a:t>
            </a:r>
            <a:r>
              <a:rPr lang="en-US" sz="2400" dirty="0" smtClean="0"/>
              <a:t>multiple </a:t>
            </a:r>
            <a:r>
              <a:rPr lang="en-US" sz="2400" dirty="0"/>
              <a:t>sites</a:t>
            </a:r>
            <a:r>
              <a:rPr lang="en-US" sz="2400" dirty="0" smtClean="0"/>
              <a:t>.”</a:t>
            </a:r>
            <a:br>
              <a:rPr lang="en-US" sz="2400" dirty="0" smtClean="0"/>
            </a:br>
            <a:r>
              <a:rPr lang="en-US" sz="2400" dirty="0"/>
              <a:t/>
            </a:r>
            <a:br>
              <a:rPr lang="en-US" sz="2400" dirty="0"/>
            </a:br>
            <a:r>
              <a:rPr lang="en-US" sz="2400" dirty="0" smtClean="0"/>
              <a:t>With the South Carolina Environmental </a:t>
            </a:r>
            <a:r>
              <a:rPr lang="en-US" sz="2400" dirty="0"/>
              <a:t>L</a:t>
            </a:r>
            <a:r>
              <a:rPr lang="en-US" sz="2400" dirty="0" smtClean="0"/>
              <a:t>aw </a:t>
            </a:r>
            <a:r>
              <a:rPr lang="en-US" sz="2400" dirty="0"/>
              <a:t>P</a:t>
            </a:r>
            <a:r>
              <a:rPr lang="en-US" sz="2400" dirty="0" smtClean="0"/>
              <a:t>roject (SCELP) as our attorneys, SRS Watch, Nuclear Watch </a:t>
            </a:r>
            <a:r>
              <a:rPr lang="en-US" sz="2400" dirty="0"/>
              <a:t>N</a:t>
            </a:r>
            <a:r>
              <a:rPr lang="en-US" sz="2400" dirty="0" smtClean="0"/>
              <a:t>ew Mexico, Tri-Valley CAREs have a lawsuit in federal court demanding preparation of a Programmatic EIS – filed June 2021, so ruling yet</a:t>
            </a:r>
            <a:r>
              <a:rPr lang="en-US" sz="2400" dirty="0"/>
              <a:t/>
            </a:r>
            <a:br>
              <a:rPr lang="en-US" sz="2400" dirty="0"/>
            </a:br>
            <a:endParaRPr lang="en-US" sz="2400" dirty="0"/>
          </a:p>
        </p:txBody>
      </p:sp>
    </p:spTree>
    <p:extLst>
      <p:ext uri="{BB962C8B-B14F-4D97-AF65-F5344CB8AC3E}">
        <p14:creationId xmlns:p14="http://schemas.microsoft.com/office/powerpoint/2010/main" val="16445821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DOE’s nation-wide complex;</a:t>
            </a:r>
            <a:br>
              <a:rPr lang="en-US" dirty="0" smtClean="0"/>
            </a:br>
            <a:r>
              <a:rPr lang="en-US" dirty="0" smtClean="0"/>
              <a:t>DOE makes and maintains the warheads for its customer, the Dept. of Defense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90042" y="1825625"/>
            <a:ext cx="6811916" cy="4351338"/>
          </a:xfrm>
        </p:spPr>
      </p:pic>
    </p:spTree>
    <p:extLst>
      <p:ext uri="{BB962C8B-B14F-4D97-AF65-F5344CB8AC3E}">
        <p14:creationId xmlns:p14="http://schemas.microsoft.com/office/powerpoint/2010/main" val="379521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33245"/>
            <a:ext cx="10515600" cy="2663098"/>
          </a:xfrm>
        </p:spPr>
        <p:txBody>
          <a:bodyPr>
            <a:normAutofit fontScale="90000"/>
          </a:bodyPr>
          <a:lstStyle/>
          <a:p>
            <a:pPr algn="ctr"/>
            <a:r>
              <a:rPr lang="en-US" sz="3200" dirty="0" smtClean="0"/>
              <a:t>Tom Clements</a:t>
            </a:r>
            <a:br>
              <a:rPr lang="en-US" sz="3200" dirty="0" smtClean="0"/>
            </a:br>
            <a:r>
              <a:rPr lang="en-US" sz="3200" dirty="0" smtClean="0"/>
              <a:t>Director, Savannah River Site Watch</a:t>
            </a:r>
            <a:br>
              <a:rPr lang="en-US" sz="3200" dirty="0" smtClean="0"/>
            </a:br>
            <a:r>
              <a:rPr lang="en-US" sz="3200" dirty="0" smtClean="0"/>
              <a:t>Columbia, SC</a:t>
            </a:r>
            <a:br>
              <a:rPr lang="en-US" sz="3200" dirty="0" smtClean="0"/>
            </a:br>
            <a:r>
              <a:rPr lang="en-US" sz="3200" dirty="0" smtClean="0">
                <a:hlinkClick r:id="rId2"/>
              </a:rPr>
              <a:t>www.srswatch.org</a:t>
            </a:r>
            <a:r>
              <a:rPr lang="en-US" sz="3200" dirty="0" smtClean="0"/>
              <a:t/>
            </a:r>
            <a:br>
              <a:rPr lang="en-US" sz="3200" dirty="0" smtClean="0"/>
            </a:br>
            <a:r>
              <a:rPr lang="en-US" sz="3200" dirty="0" smtClean="0">
                <a:hlinkClick r:id="rId3"/>
              </a:rPr>
              <a:t>srswatch@gmail.com</a:t>
            </a:r>
            <a:r>
              <a:rPr lang="en-US" sz="3200" dirty="0" smtClean="0"/>
              <a:t/>
            </a:r>
            <a:br>
              <a:rPr lang="en-US" sz="3200" dirty="0" smtClean="0"/>
            </a:br>
            <a:r>
              <a:rPr lang="en-US" sz="3200" dirty="0" smtClean="0"/>
              <a:t>tel. 803-834-3084</a:t>
            </a:r>
            <a:br>
              <a:rPr lang="en-US" sz="3200" dirty="0" smtClean="0"/>
            </a:br>
            <a:r>
              <a:rPr lang="en-US" sz="3200" dirty="0" smtClean="0"/>
              <a:t/>
            </a:r>
            <a:br>
              <a:rPr lang="en-US" sz="3200" dirty="0" smtClean="0"/>
            </a:br>
            <a:r>
              <a:rPr lang="en-US" sz="2700" dirty="0" smtClean="0"/>
              <a:t>Contact me to get on a SRS update list. When the next DOE budget, for Fiscal Year 2024</a:t>
            </a:r>
            <a:r>
              <a:rPr lang="en-US" sz="2700" smtClean="0"/>
              <a:t>, comes out </a:t>
            </a:r>
            <a:r>
              <a:rPr lang="en-US" sz="2700" dirty="0" smtClean="0"/>
              <a:t>we will have action items to address to Congress. </a:t>
            </a:r>
            <a:endParaRPr lang="en-US" sz="2700"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333875" y="4028535"/>
            <a:ext cx="3524250" cy="1810561"/>
          </a:xfrm>
        </p:spPr>
      </p:pic>
    </p:spTree>
    <p:extLst>
      <p:ext uri="{BB962C8B-B14F-4D97-AF65-F5344CB8AC3E}">
        <p14:creationId xmlns:p14="http://schemas.microsoft.com/office/powerpoint/2010/main" val="10236903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460500"/>
          </a:xfrm>
        </p:spPr>
        <p:txBody>
          <a:bodyPr>
            <a:normAutofit fontScale="90000"/>
          </a:bodyPr>
          <a:lstStyle/>
          <a:p>
            <a:pPr algn="ctr"/>
            <a:r>
              <a:rPr lang="en-US" dirty="0" smtClean="0"/>
              <a:t>Starting in 1953 until late 1980s – 5 reactors at SRS produced plutonium and tritium </a:t>
            </a:r>
            <a:br>
              <a:rPr lang="en-US" dirty="0" smtClean="0"/>
            </a:br>
            <a:r>
              <a:rPr lang="en-US" dirty="0" smtClean="0"/>
              <a:t>for nuclear weapons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04918" y="2181497"/>
            <a:ext cx="6582164" cy="4140926"/>
          </a:xfrm>
        </p:spPr>
      </p:pic>
    </p:spTree>
    <p:extLst>
      <p:ext uri="{BB962C8B-B14F-4D97-AF65-F5344CB8AC3E}">
        <p14:creationId xmlns:p14="http://schemas.microsoft.com/office/powerpoint/2010/main" val="29988704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Spent fuel from the reactors was processed </a:t>
            </a:r>
            <a:br>
              <a:rPr lang="en-US" sz="4000" dirty="0" smtClean="0"/>
            </a:br>
            <a:r>
              <a:rPr lang="en-US" sz="4000" dirty="0" smtClean="0"/>
              <a:t>in two reprocessing plants, called “canyons”</a:t>
            </a:r>
            <a:endParaRPr lang="en-US" sz="4000"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22776" y="1825625"/>
            <a:ext cx="3812447" cy="4351338"/>
          </a:xfrm>
        </p:spPr>
      </p:pic>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313554"/>
            <a:ext cx="5181600" cy="3375480"/>
          </a:xfrm>
        </p:spPr>
      </p:pic>
    </p:spTree>
    <p:extLst>
      <p:ext uri="{BB962C8B-B14F-4D97-AF65-F5344CB8AC3E}">
        <p14:creationId xmlns:p14="http://schemas.microsoft.com/office/powerpoint/2010/main" val="18428659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SRS produced 36 metric tons of weapon grade plutonium &amp; all tritium for U.S. nuclear warheads</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980967" y="1825625"/>
            <a:ext cx="2896065" cy="4351338"/>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587331" y="1825625"/>
            <a:ext cx="4351338" cy="4351338"/>
          </a:xfrm>
        </p:spPr>
      </p:pic>
    </p:spTree>
    <p:extLst>
      <p:ext uri="{BB962C8B-B14F-4D97-AF65-F5344CB8AC3E}">
        <p14:creationId xmlns:p14="http://schemas.microsoft.com/office/powerpoint/2010/main" val="28117725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920875"/>
          </a:xfrm>
        </p:spPr>
        <p:txBody>
          <a:bodyPr>
            <a:normAutofit fontScale="90000"/>
          </a:bodyPr>
          <a:lstStyle/>
          <a:p>
            <a:pPr algn="ctr"/>
            <a:r>
              <a:rPr lang="en-US" dirty="0" smtClean="0"/>
              <a:t>Typical plutonium storage containers – with plutonium oxide (powder) in the can on the left;</a:t>
            </a:r>
            <a:br>
              <a:rPr lang="en-US" dirty="0" smtClean="0"/>
            </a:br>
            <a:r>
              <a:rPr lang="en-US" dirty="0" smtClean="0"/>
              <a:t>plutonium has a 24,000-year half-life</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095499" y="3144044"/>
            <a:ext cx="3312523" cy="2277042"/>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886575" y="3077368"/>
            <a:ext cx="4125414" cy="2343717"/>
          </a:xfrm>
        </p:spPr>
      </p:pic>
    </p:spTree>
    <p:extLst>
      <p:ext uri="{BB962C8B-B14F-4D97-AF65-F5344CB8AC3E}">
        <p14:creationId xmlns:p14="http://schemas.microsoft.com/office/powerpoint/2010/main" val="16802484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SRS stores 11.5 metric  tons of plutonium, in storage drums stacked high in the old K-Reactor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52652" y="2599509"/>
            <a:ext cx="6048102" cy="3317965"/>
          </a:xfrm>
        </p:spPr>
      </p:pic>
    </p:spTree>
    <p:extLst>
      <p:ext uri="{BB962C8B-B14F-4D97-AF65-F5344CB8AC3E}">
        <p14:creationId xmlns:p14="http://schemas.microsoft.com/office/powerpoint/2010/main" val="12138848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800" dirty="0" smtClean="0"/>
              <a:t>SRS still processes and packages all tritium for US nuclear weapons - tritium rods fabricated by Westinghouse, irradiated by TVA &amp; processed at SRS</a:t>
            </a:r>
            <a:endParaRPr lang="en-US" sz="3800"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256552"/>
            <a:ext cx="5181600" cy="3489483"/>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72200" y="2274094"/>
            <a:ext cx="5181600" cy="3454400"/>
          </a:xfrm>
        </p:spPr>
      </p:pic>
    </p:spTree>
    <p:extLst>
      <p:ext uri="{BB962C8B-B14F-4D97-AF65-F5344CB8AC3E}">
        <p14:creationId xmlns:p14="http://schemas.microsoft.com/office/powerpoint/2010/main" val="15952675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smtClean="0"/>
              <a:t>In 1995, a project got under way to “dispose” of 61.5 MT of “surplus” weapons plutonium - via immobilization in high-level nuclear waste &amp; via plutonium fuel (MOX)</a:t>
            </a:r>
            <a:endParaRPr lang="en-US" sz="3600"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275178"/>
            <a:ext cx="5181600" cy="3452232"/>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416629"/>
            <a:ext cx="5181600" cy="3310781"/>
          </a:xfrm>
        </p:spPr>
      </p:pic>
    </p:spTree>
    <p:extLst>
      <p:ext uri="{BB962C8B-B14F-4D97-AF65-F5344CB8AC3E}">
        <p14:creationId xmlns:p14="http://schemas.microsoft.com/office/powerpoint/2010/main" val="22512457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826</TotalTime>
  <Words>498</Words>
  <Application>Microsoft Office PowerPoint</Application>
  <PresentationFormat>Widescreen</PresentationFormat>
  <Paragraphs>20</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Savannah River Site:  Growing Role in Nuclear Weapons  Tom Clements, Savannah River Site Watch </vt:lpstr>
      <vt:lpstr>DOE’s nation-wide complex; DOE makes and maintains the warheads for its customer, the Dept. of Defense</vt:lpstr>
      <vt:lpstr>Starting in 1953 until late 1980s – 5 reactors at SRS produced plutonium and tritium  for nuclear weapons</vt:lpstr>
      <vt:lpstr>Spent fuel from the reactors was processed  in two reprocessing plants, called “canyons”</vt:lpstr>
      <vt:lpstr>SRS produced 36 metric tons of weapon grade plutonium &amp; all tritium for U.S. nuclear warheads</vt:lpstr>
      <vt:lpstr>Typical plutonium storage containers – with plutonium oxide (powder) in the can on the left; plutonium has a 24,000-year half-life</vt:lpstr>
      <vt:lpstr>SRS stores 11.5 metric  tons of plutonium, in storage drums stacked high in the old K-Reactor</vt:lpstr>
      <vt:lpstr>SRS still processes and packages all tritium for US nuclear weapons - tritium rods fabricated by Westinghouse, irradiated by TVA &amp; processed at SRS</vt:lpstr>
      <vt:lpstr>In 1995, a project got under way to “dispose” of 61.5 MT of “surplus” weapons plutonium - via immobilization in high-level nuclear waste &amp; via plutonium fuel (MOX)</vt:lpstr>
      <vt:lpstr>New nuclear “ground zero” – MOX/pit plant and Plant Vogtle  across Savannah River in Georgia</vt:lpstr>
      <vt:lpstr>Immobilization terminated in 2002; MOX eventually killed in 2018 after $8 billion wasted, with no congressional or DOE investigations</vt:lpstr>
      <vt:lpstr>As DOE is an unconstrained money machine for contractors and special interests, a new “mission” had to be quickly found to fill the $500 million/year “loss” in funding</vt:lpstr>
      <vt:lpstr>May 2018 – DOE/DOD announced the goal to produced 80 “pits” per year – 50 at SRS, 30 at Los Alamos National Lab in New Mexico</vt:lpstr>
      <vt:lpstr>Budget approved by Congress has been on the order of $500 million/year until Fiscal Year 2023 – DOE requested about $750 million for the SRS Plutonium Bomb Plant but the Nuclear Weapons Council asked for $500 million more, so the appropriation is about $1.3 billion. Requirement is to start operation in 2030 but DOE admits it won’t be until 2035 or later. Cost estimate has soared from $4 billion to convert the MOX plant to $11 billion. Now to $16 billion? In DOE land, this Failure in cost and schedule = Success! Contractors happy!</vt:lpstr>
      <vt:lpstr>B-61 gravity bomb</vt:lpstr>
      <vt:lpstr>Goal is to first produce two kinds of pits for two new nuclear warheads. Then, focus will be on other new warheads and replacing the pits in all 4000 weapons, so the “mission” at SRS will be for 50+ year$$$$; plus there are a host of nuclear waste streams, including TRU to WIPP</vt:lpstr>
      <vt:lpstr>WIPP being turned into an arm of DOE’s National Nuclear Security Administration (NNSA); WIPP a “choke point” for pit production</vt:lpstr>
      <vt:lpstr>Obama/Trump/Biden $2-trillion plans to rebuild the DOE nuclear weapons complex and build new pit facilities are part of enduring US plans to fight a full-scale nuclear war; FY23: DOE $46.8 B, with $17 B for “weapons activities” &amp; $7 B “clean-up”</vt:lpstr>
      <vt:lpstr>https://www.congress.gov/117/crpt/hrpt397/CRPT-117hrpt397.pdf  NATIONAL DEFENSE AUTHORIZATION ACT FOR FISCAL YEAR 2023 - R E P O R T OF THE COMMITTEE ON ARMED SERVICES HOUSE OF REPRESENTATIVES  Plutonium Pit Production  “…there has not been adequate prioritization of studies and analysis of plutonium aging. The committee believes that given the scale, complexity, and history of plutonium pit production, NNSA must ensure that plutonium pit requirements and plans are fully understood and that past mistakes regarding safety shutdowns, cost overruns, and schedule delays are not repeated.”  Response to this? Throw $1.3 billion at the SRS pit plant.  Requires a “master schedule” for pit production, with schedules and costs &amp; plans for studies on pit aging &amp; “a briefing that describes the holistic environmental impact of expanded plutonium pit production, accounting for simultaneous pit production at multiple sites.”  With the South Carolina Environmental Law Project (SCELP) as our attorneys, SRS Watch, Nuclear Watch New Mexico, Tri-Valley CAREs have a lawsuit in federal court demanding preparation of a Programmatic EIS – filed June 2021, so ruling yet </vt:lpstr>
      <vt:lpstr>Tom Clements Director, Savannah River Site Watch Columbia, SC www.srswatch.org srswatch@gmail.com tel. 803-834-3084  Contact me to get on a SRS update list. When the next DOE budget, for Fiscal Year 2024, comes out we will have action items to address to Congress.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Clements</dc:creator>
  <cp:lastModifiedBy>Tom Clements</cp:lastModifiedBy>
  <cp:revision>23</cp:revision>
  <dcterms:created xsi:type="dcterms:W3CDTF">2023-01-23T11:18:54Z</dcterms:created>
  <dcterms:modified xsi:type="dcterms:W3CDTF">2023-01-24T01:13:48Z</dcterms:modified>
</cp:coreProperties>
</file>