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2" r:id="rId3"/>
    <p:sldId id="335" r:id="rId4"/>
    <p:sldId id="334" r:id="rId5"/>
    <p:sldId id="301" r:id="rId6"/>
    <p:sldId id="342" r:id="rId7"/>
    <p:sldId id="295" r:id="rId8"/>
    <p:sldId id="258" r:id="rId9"/>
    <p:sldId id="340" r:id="rId10"/>
    <p:sldId id="257" r:id="rId11"/>
    <p:sldId id="260" r:id="rId12"/>
    <p:sldId id="339" r:id="rId13"/>
    <p:sldId id="262" r:id="rId14"/>
    <p:sldId id="306" r:id="rId15"/>
    <p:sldId id="328" r:id="rId16"/>
    <p:sldId id="317" r:id="rId17"/>
    <p:sldId id="338" r:id="rId18"/>
    <p:sldId id="337" r:id="rId19"/>
    <p:sldId id="287" r:id="rId20"/>
    <p:sldId id="299" r:id="rId21"/>
    <p:sldId id="281" r:id="rId22"/>
    <p:sldId id="278" r:id="rId23"/>
    <p:sldId id="284" r:id="rId24"/>
    <p:sldId id="298" r:id="rId25"/>
    <p:sldId id="332" r:id="rId26"/>
    <p:sldId id="293" r:id="rId27"/>
    <p:sldId id="336" r:id="rId28"/>
    <p:sldId id="341" r:id="rId29"/>
    <p:sldId id="288" r:id="rId30"/>
    <p:sldId id="343" r:id="rId31"/>
    <p:sldId id="329" r:id="rId32"/>
    <p:sldId id="307" r:id="rId33"/>
    <p:sldId id="327" r:id="rId34"/>
    <p:sldId id="270" r:id="rId35"/>
    <p:sldId id="285" r:id="rId36"/>
    <p:sldId id="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F28682-36CC-4784-8FC7-2E6693C03820}"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2E3A4D-3E45-4E12-85BA-59468B421D85}" type="slidenum">
              <a:rPr lang="en-US" smtClean="0"/>
              <a:t>‹#›</a:t>
            </a:fld>
            <a:endParaRPr lang="en-US" dirty="0"/>
          </a:p>
        </p:txBody>
      </p:sp>
    </p:spTree>
    <p:extLst>
      <p:ext uri="{BB962C8B-B14F-4D97-AF65-F5344CB8AC3E}">
        <p14:creationId xmlns:p14="http://schemas.microsoft.com/office/powerpoint/2010/main" val="2025884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28682-36CC-4784-8FC7-2E6693C03820}"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2E3A4D-3E45-4E12-85BA-59468B421D85}" type="slidenum">
              <a:rPr lang="en-US" smtClean="0"/>
              <a:t>‹#›</a:t>
            </a:fld>
            <a:endParaRPr lang="en-US" dirty="0"/>
          </a:p>
        </p:txBody>
      </p:sp>
    </p:spTree>
    <p:extLst>
      <p:ext uri="{BB962C8B-B14F-4D97-AF65-F5344CB8AC3E}">
        <p14:creationId xmlns:p14="http://schemas.microsoft.com/office/powerpoint/2010/main" val="97195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28682-36CC-4784-8FC7-2E6693C03820}"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2E3A4D-3E45-4E12-85BA-59468B421D85}" type="slidenum">
              <a:rPr lang="en-US" smtClean="0"/>
              <a:t>‹#›</a:t>
            </a:fld>
            <a:endParaRPr lang="en-US" dirty="0"/>
          </a:p>
        </p:txBody>
      </p:sp>
    </p:spTree>
    <p:extLst>
      <p:ext uri="{BB962C8B-B14F-4D97-AF65-F5344CB8AC3E}">
        <p14:creationId xmlns:p14="http://schemas.microsoft.com/office/powerpoint/2010/main" val="193354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28682-36CC-4784-8FC7-2E6693C03820}"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2E3A4D-3E45-4E12-85BA-59468B421D85}" type="slidenum">
              <a:rPr lang="en-US" smtClean="0"/>
              <a:t>‹#›</a:t>
            </a:fld>
            <a:endParaRPr lang="en-US" dirty="0"/>
          </a:p>
        </p:txBody>
      </p:sp>
    </p:spTree>
    <p:extLst>
      <p:ext uri="{BB962C8B-B14F-4D97-AF65-F5344CB8AC3E}">
        <p14:creationId xmlns:p14="http://schemas.microsoft.com/office/powerpoint/2010/main" val="2266223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F28682-36CC-4784-8FC7-2E6693C03820}" type="datetimeFigureOut">
              <a:rPr lang="en-US" smtClean="0"/>
              <a:t>6/13/2024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A2E3A4D-3E45-4E12-85BA-59468B421D85}" type="slidenum">
              <a:rPr lang="en-US" smtClean="0"/>
              <a:t>‹#›</a:t>
            </a:fld>
            <a:endParaRPr lang="en-US" dirty="0"/>
          </a:p>
        </p:txBody>
      </p:sp>
    </p:spTree>
    <p:extLst>
      <p:ext uri="{BB962C8B-B14F-4D97-AF65-F5344CB8AC3E}">
        <p14:creationId xmlns:p14="http://schemas.microsoft.com/office/powerpoint/2010/main" val="2948610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F28682-36CC-4784-8FC7-2E6693C03820}" type="datetimeFigureOut">
              <a:rPr lang="en-US" smtClean="0"/>
              <a:t>6/13/2024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2E3A4D-3E45-4E12-85BA-59468B421D85}" type="slidenum">
              <a:rPr lang="en-US" smtClean="0"/>
              <a:t>‹#›</a:t>
            </a:fld>
            <a:endParaRPr lang="en-US" dirty="0"/>
          </a:p>
        </p:txBody>
      </p:sp>
    </p:spTree>
    <p:extLst>
      <p:ext uri="{BB962C8B-B14F-4D97-AF65-F5344CB8AC3E}">
        <p14:creationId xmlns:p14="http://schemas.microsoft.com/office/powerpoint/2010/main" val="3046356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F28682-36CC-4784-8FC7-2E6693C03820}" type="datetimeFigureOut">
              <a:rPr lang="en-US" smtClean="0"/>
              <a:t>6/13/2024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A2E3A4D-3E45-4E12-85BA-59468B421D85}" type="slidenum">
              <a:rPr lang="en-US" smtClean="0"/>
              <a:t>‹#›</a:t>
            </a:fld>
            <a:endParaRPr lang="en-US" dirty="0"/>
          </a:p>
        </p:txBody>
      </p:sp>
    </p:spTree>
    <p:extLst>
      <p:ext uri="{BB962C8B-B14F-4D97-AF65-F5344CB8AC3E}">
        <p14:creationId xmlns:p14="http://schemas.microsoft.com/office/powerpoint/2010/main" val="2631320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F28682-36CC-4784-8FC7-2E6693C03820}" type="datetimeFigureOut">
              <a:rPr lang="en-US" smtClean="0"/>
              <a:t>6/13/2024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A2E3A4D-3E45-4E12-85BA-59468B421D85}" type="slidenum">
              <a:rPr lang="en-US" smtClean="0"/>
              <a:t>‹#›</a:t>
            </a:fld>
            <a:endParaRPr lang="en-US" dirty="0"/>
          </a:p>
        </p:txBody>
      </p:sp>
    </p:spTree>
    <p:extLst>
      <p:ext uri="{BB962C8B-B14F-4D97-AF65-F5344CB8AC3E}">
        <p14:creationId xmlns:p14="http://schemas.microsoft.com/office/powerpoint/2010/main" val="203259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F28682-36CC-4784-8FC7-2E6693C03820}" type="datetimeFigureOut">
              <a:rPr lang="en-US" smtClean="0"/>
              <a:t>6/13/2024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A2E3A4D-3E45-4E12-85BA-59468B421D85}" type="slidenum">
              <a:rPr lang="en-US" smtClean="0"/>
              <a:t>‹#›</a:t>
            </a:fld>
            <a:endParaRPr lang="en-US" dirty="0"/>
          </a:p>
        </p:txBody>
      </p:sp>
    </p:spTree>
    <p:extLst>
      <p:ext uri="{BB962C8B-B14F-4D97-AF65-F5344CB8AC3E}">
        <p14:creationId xmlns:p14="http://schemas.microsoft.com/office/powerpoint/2010/main" val="138602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F28682-36CC-4784-8FC7-2E6693C03820}" type="datetimeFigureOut">
              <a:rPr lang="en-US" smtClean="0"/>
              <a:t>6/13/2024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2E3A4D-3E45-4E12-85BA-59468B421D85}" type="slidenum">
              <a:rPr lang="en-US" smtClean="0"/>
              <a:t>‹#›</a:t>
            </a:fld>
            <a:endParaRPr lang="en-US" dirty="0"/>
          </a:p>
        </p:txBody>
      </p:sp>
    </p:spTree>
    <p:extLst>
      <p:ext uri="{BB962C8B-B14F-4D97-AF65-F5344CB8AC3E}">
        <p14:creationId xmlns:p14="http://schemas.microsoft.com/office/powerpoint/2010/main" val="407929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F28682-36CC-4784-8FC7-2E6693C03820}" type="datetimeFigureOut">
              <a:rPr lang="en-US" smtClean="0"/>
              <a:t>6/13/2024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2E3A4D-3E45-4E12-85BA-59468B421D85}" type="slidenum">
              <a:rPr lang="en-US" smtClean="0"/>
              <a:t>‹#›</a:t>
            </a:fld>
            <a:endParaRPr lang="en-US" dirty="0"/>
          </a:p>
        </p:txBody>
      </p:sp>
    </p:spTree>
    <p:extLst>
      <p:ext uri="{BB962C8B-B14F-4D97-AF65-F5344CB8AC3E}">
        <p14:creationId xmlns:p14="http://schemas.microsoft.com/office/powerpoint/2010/main" val="1248250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28682-36CC-4784-8FC7-2E6693C03820}" type="datetimeFigureOut">
              <a:rPr lang="en-US" smtClean="0"/>
              <a:t>6/13/2024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2E3A4D-3E45-4E12-85BA-59468B421D85}" type="slidenum">
              <a:rPr lang="en-US" smtClean="0"/>
              <a:t>‹#›</a:t>
            </a:fld>
            <a:endParaRPr lang="en-US" dirty="0"/>
          </a:p>
        </p:txBody>
      </p:sp>
    </p:spTree>
    <p:extLst>
      <p:ext uri="{BB962C8B-B14F-4D97-AF65-F5344CB8AC3E}">
        <p14:creationId xmlns:p14="http://schemas.microsoft.com/office/powerpoint/2010/main" val="4332908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srswatch.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www.srswatch.org/"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hyperlink" Target="https://www.pattyforpsc.com/wp-content/uploads/2024/06/Truth-about-Vogtle-report.pdf"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nrc.gov/reactors/new-reactors/large-lwr/col/summer.html" TargetMode="External"/><Relationship Id="rId1" Type="http://schemas.openxmlformats.org/officeDocument/2006/relationships/slideLayout" Target="../slideLayouts/slideLayout4.xml"/><Relationship Id="rId4" Type="http://schemas.openxmlformats.org/officeDocument/2006/relationships/image" Target="../media/image44.emf"/></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youtube.com/watch?v=fY7qrDeffec"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9239" y="414068"/>
            <a:ext cx="9342406" cy="3234905"/>
          </a:xfrm>
        </p:spPr>
        <p:txBody>
          <a:bodyPr>
            <a:normAutofit/>
          </a:bodyPr>
          <a:lstStyle/>
          <a:p>
            <a:r>
              <a:rPr lang="en-US" sz="3200" b="1" dirty="0"/>
              <a:t>Failure of the Westinghouse AP1000 Projects in the </a:t>
            </a:r>
            <a:r>
              <a:rPr lang="en-US" sz="3200" b="1" dirty="0" smtClean="0"/>
              <a:t>USA -  Implications for Central &amp; Eastern Europe</a:t>
            </a:r>
            <a:br>
              <a:rPr lang="en-US" sz="3200" b="1" dirty="0" smtClean="0"/>
            </a:br>
            <a:r>
              <a:rPr lang="en-US" sz="4400" dirty="0"/>
              <a:t/>
            </a:r>
            <a:br>
              <a:rPr lang="en-US" sz="4400" dirty="0"/>
            </a:br>
            <a:endParaRPr lang="en-US" sz="4400" dirty="0"/>
          </a:p>
        </p:txBody>
      </p:sp>
      <p:sp>
        <p:nvSpPr>
          <p:cNvPr id="3" name="Subtitle 2"/>
          <p:cNvSpPr>
            <a:spLocks noGrp="1"/>
          </p:cNvSpPr>
          <p:nvPr>
            <p:ph type="subTitle" idx="1"/>
          </p:nvPr>
        </p:nvSpPr>
        <p:spPr>
          <a:xfrm>
            <a:off x="1524000" y="2553419"/>
            <a:ext cx="9144000" cy="3735238"/>
          </a:xfrm>
        </p:spPr>
        <p:txBody>
          <a:bodyPr>
            <a:noAutofit/>
          </a:bodyPr>
          <a:lstStyle/>
          <a:p>
            <a:r>
              <a:rPr lang="en-US" sz="2800" dirty="0"/>
              <a:t>Nuclear Energy Conference 2024, 19 June </a:t>
            </a:r>
            <a:r>
              <a:rPr lang="en-US" sz="2800" dirty="0" smtClean="0"/>
              <a:t>2024</a:t>
            </a:r>
            <a:endParaRPr lang="en-US" dirty="0" smtClean="0"/>
          </a:p>
          <a:p>
            <a:r>
              <a:rPr lang="en-US" dirty="0" smtClean="0"/>
              <a:t>Tom Clements</a:t>
            </a:r>
          </a:p>
          <a:p>
            <a:r>
              <a:rPr lang="en-US" dirty="0" smtClean="0"/>
              <a:t>Director, Savannah River Site Watch (SRS Watch)</a:t>
            </a:r>
          </a:p>
          <a:p>
            <a:r>
              <a:rPr lang="en-US" i="1" dirty="0" smtClean="0"/>
              <a:t>(formerly with Friends of the Earth-US)</a:t>
            </a:r>
          </a:p>
          <a:p>
            <a:r>
              <a:rPr lang="en-US" dirty="0" smtClean="0"/>
              <a:t>Columbia, South Carolina USA</a:t>
            </a:r>
          </a:p>
          <a:p>
            <a:r>
              <a:rPr lang="en-US" i="1" dirty="0" smtClean="0"/>
              <a:t>(40 km south of terminated VC Summer Westinghouse AP1000 project)</a:t>
            </a:r>
          </a:p>
          <a:p>
            <a:r>
              <a:rPr lang="en-US" dirty="0" smtClean="0"/>
              <a:t>srswatch@gmail.com</a:t>
            </a:r>
            <a:endParaRPr lang="en-US" i="1" dirty="0" smtClean="0"/>
          </a:p>
          <a:p>
            <a:r>
              <a:rPr lang="en-US" dirty="0" smtClean="0">
                <a:hlinkClick r:id="rId2"/>
              </a:rPr>
              <a:t>www.srswatch.org</a:t>
            </a:r>
            <a:endParaRPr lang="en-US" dirty="0"/>
          </a:p>
        </p:txBody>
      </p:sp>
    </p:spTree>
    <p:extLst>
      <p:ext uri="{BB962C8B-B14F-4D97-AF65-F5344CB8AC3E}">
        <p14:creationId xmlns:p14="http://schemas.microsoft.com/office/powerpoint/2010/main" val="1709469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355" y="810883"/>
            <a:ext cx="11171207" cy="2070340"/>
          </a:xfrm>
        </p:spPr>
        <p:txBody>
          <a:bodyPr>
            <a:normAutofit fontScale="90000"/>
          </a:bodyPr>
          <a:lstStyle/>
          <a:p>
            <a:pPr algn="ctr"/>
            <a:r>
              <a:rPr lang="en-US" sz="3000" b="1" dirty="0" smtClean="0"/>
              <a:t>Vogtle, units 3 &amp;4 (Georgia Power) - 2 AP1000s went into commercial operation 31 </a:t>
            </a:r>
            <a:r>
              <a:rPr lang="en-US" sz="3000" b="1" dirty="0"/>
              <a:t>J</a:t>
            </a:r>
            <a:r>
              <a:rPr lang="en-US" sz="3000" b="1" dirty="0" smtClean="0"/>
              <a:t>uly 2023 &amp; 29 April 2024; costing $36 billion, financed from equity, borrowing &amp; from ratepayers. Plus, Vogtle got a $12 billion loan guarantee from DOE, placing U.S. taxpayers at risk.  This project reveals that the word “failure” actually means great success as guaranteed company profits for nuclear reactor construction in a poorly regulated environment is a win for the company no matter the outcome, and the customer always loses.  </a:t>
            </a:r>
            <a:br>
              <a:rPr lang="en-US" sz="3000" b="1" dirty="0" smtClean="0"/>
            </a:br>
            <a:r>
              <a:rPr lang="en-US" sz="3000" b="1" dirty="0"/>
              <a:t/>
            </a:r>
            <a:br>
              <a:rPr lang="en-US" sz="3000" b="1" dirty="0"/>
            </a:br>
            <a:r>
              <a:rPr lang="en-US" sz="3000" b="1" dirty="0" smtClean="0"/>
              <a:t>For now, these are the </a:t>
            </a:r>
            <a:r>
              <a:rPr lang="en-US" sz="3000" b="1" u="sng" dirty="0"/>
              <a:t>last</a:t>
            </a:r>
            <a:r>
              <a:rPr lang="en-US" sz="3000" b="1" dirty="0"/>
              <a:t> large reactors constructed in the </a:t>
            </a:r>
            <a:r>
              <a:rPr lang="en-US" sz="3000" b="1" dirty="0" smtClean="0"/>
              <a:t>US.</a:t>
            </a:r>
            <a:r>
              <a:rPr lang="en-US" sz="3000" dirty="0" smtClean="0"/>
              <a:t/>
            </a:r>
            <a:br>
              <a:rPr lang="en-US" sz="3000" dirty="0" smtClean="0"/>
            </a:br>
            <a:r>
              <a:rPr lang="en-US" sz="2000" dirty="0" smtClean="0"/>
              <a:t>(photo taken 18 February 2024, by SRS Watch)</a:t>
            </a:r>
            <a:endParaRPr lang="en-US"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2709" y="3657600"/>
            <a:ext cx="4934310" cy="2915726"/>
          </a:xfrm>
        </p:spPr>
      </p:pic>
    </p:spTree>
    <p:extLst>
      <p:ext uri="{BB962C8B-B14F-4D97-AF65-F5344CB8AC3E}">
        <p14:creationId xmlns:p14="http://schemas.microsoft.com/office/powerpoint/2010/main" val="37558126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96588"/>
          </a:xfrm>
        </p:spPr>
        <p:txBody>
          <a:bodyPr>
            <a:normAutofit fontScale="90000"/>
          </a:bodyPr>
          <a:lstStyle/>
          <a:p>
            <a:pPr algn="ctr"/>
            <a:r>
              <a:rPr lang="en-US" sz="3000" b="1" dirty="0" smtClean="0"/>
              <a:t>US is down to 94 operating reactors, with only 3 new units in over 25 years. </a:t>
            </a:r>
            <a:br>
              <a:rPr lang="en-US" sz="3000" b="1" dirty="0" smtClean="0"/>
            </a:br>
            <a:r>
              <a:rPr lang="en-US" sz="3000" b="1" dirty="0" smtClean="0"/>
              <a:t>The bad experience with Vogtle</a:t>
            </a:r>
            <a:r>
              <a:rPr lang="en-US" sz="3000" b="1" dirty="0"/>
              <a:t> </a:t>
            </a:r>
            <a:r>
              <a:rPr lang="en-US" sz="3000" b="1" dirty="0" smtClean="0"/>
              <a:t>and VC Summer has resulted in a halt to pursuit of large reactors.  The US did not have manufacturing, planning and construction ability to pull off the much advertised “nuclear renaissance.”</a:t>
            </a:r>
            <a:endParaRPr lang="en-US" sz="30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1769" y="2199735"/>
            <a:ext cx="9028461" cy="3977227"/>
          </a:xfrm>
        </p:spPr>
      </p:pic>
    </p:spTree>
    <p:extLst>
      <p:ext uri="{BB962C8B-B14F-4D97-AF65-F5344CB8AC3E}">
        <p14:creationId xmlns:p14="http://schemas.microsoft.com/office/powerpoint/2010/main" val="21018892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42204"/>
            <a:ext cx="10515600" cy="491616"/>
          </a:xfrm>
        </p:spPr>
        <p:txBody>
          <a:bodyPr>
            <a:normAutofit fontScale="90000"/>
          </a:bodyPr>
          <a:lstStyle/>
          <a:p>
            <a:pPr algn="ctr"/>
            <a:r>
              <a:rPr lang="en-US" sz="3000" b="1" dirty="0" smtClean="0"/>
              <a:t>Vogtle unit </a:t>
            </a:r>
            <a:r>
              <a:rPr lang="en-US" sz="3000" b="1" dirty="0"/>
              <a:t>4 started </a:t>
            </a:r>
            <a:r>
              <a:rPr lang="en-US" sz="3000" b="1" dirty="0" smtClean="0"/>
              <a:t>in April </a:t>
            </a:r>
            <a:r>
              <a:rPr lang="en-US" sz="3000" b="1" dirty="0"/>
              <a:t>2024, </a:t>
            </a:r>
            <a:r>
              <a:rPr lang="en-US" sz="3000" b="1" dirty="0" smtClean="0"/>
              <a:t>and is expected to add only 2% to new US electricity generating capacity in 2024. </a:t>
            </a:r>
            <a:r>
              <a:rPr lang="en-US" sz="3000" b="1" dirty="0"/>
              <a:t>T</a:t>
            </a:r>
            <a:r>
              <a:rPr lang="en-US" sz="3000" b="1" dirty="0" smtClean="0"/>
              <a:t>he </a:t>
            </a:r>
            <a:r>
              <a:rPr lang="en-US" sz="3000" b="1" dirty="0"/>
              <a:t>overwhelming trend in new electricity generation in the US this year is solar, battery storage, wind and some natural gas</a:t>
            </a:r>
            <a:r>
              <a:rPr lang="en-US" sz="3000" b="1" dirty="0" smtClean="0"/>
              <a:t>.</a:t>
            </a:r>
            <a:r>
              <a:rPr lang="en-US" sz="3000" b="1" dirty="0"/>
              <a:t> Solar and battery projects - mostly small scale and localized - are all over the US, with concentration in the two most populous states: California (39 million) and Texas (30 million). </a:t>
            </a:r>
            <a:r>
              <a:rPr lang="en-US" sz="2000" b="1" dirty="0"/>
              <a:t/>
            </a:r>
            <a:br>
              <a:rPr lang="en-US" sz="2000" b="1" dirty="0"/>
            </a:br>
            <a:r>
              <a:rPr lang="en-US" sz="2000" b="1" dirty="0" smtClean="0"/>
              <a:t/>
            </a:r>
            <a:br>
              <a:rPr lang="en-US" sz="2000" b="1" dirty="0" smtClean="0"/>
            </a:br>
            <a:r>
              <a:rPr lang="en-US" sz="2200" dirty="0" smtClean="0"/>
              <a:t>(</a:t>
            </a:r>
            <a:r>
              <a:rPr lang="en-US" sz="2200" dirty="0"/>
              <a:t>Information from US Energy Information Administration - EIA)</a:t>
            </a:r>
          </a:p>
        </p:txBody>
      </p:sp>
      <p:pic>
        <p:nvPicPr>
          <p:cNvPr id="5" name="Content Placeholder 3"/>
          <p:cNvPicPr>
            <a:picLocks noGrp="1" noChangeAspect="1"/>
          </p:cNvPicPr>
          <p:nvPr>
            <p:ph sz="half" idx="1"/>
          </p:nvPr>
        </p:nvPicPr>
        <p:blipFill>
          <a:blip r:embed="rId2"/>
          <a:stretch>
            <a:fillRect/>
          </a:stretch>
        </p:blipFill>
        <p:spPr>
          <a:xfrm>
            <a:off x="543464" y="2901618"/>
            <a:ext cx="5628736" cy="3085114"/>
          </a:xfrm>
          <a:prstGeom prst="rect">
            <a:avLst/>
          </a:prstGeom>
        </p:spPr>
      </p:pic>
      <p:pic>
        <p:nvPicPr>
          <p:cNvPr id="6" name="Content Placeholder 14"/>
          <p:cNvPicPr>
            <a:picLocks noGrp="1" noChangeAspect="1"/>
          </p:cNvPicPr>
          <p:nvPr>
            <p:ph sz="half" idx="2"/>
          </p:nvPr>
        </p:nvPicPr>
        <p:blipFill>
          <a:blip r:embed="rId3"/>
          <a:stretch>
            <a:fillRect/>
          </a:stretch>
        </p:blipFill>
        <p:spPr>
          <a:xfrm>
            <a:off x="6172200" y="2901618"/>
            <a:ext cx="5181600" cy="3085114"/>
          </a:xfrm>
          <a:prstGeom prst="rect">
            <a:avLst/>
          </a:prstGeom>
        </p:spPr>
      </p:pic>
    </p:spTree>
    <p:extLst>
      <p:ext uri="{BB962C8B-B14F-4D97-AF65-F5344CB8AC3E}">
        <p14:creationId xmlns:p14="http://schemas.microsoft.com/office/powerpoint/2010/main" val="4035010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3524"/>
            <a:ext cx="10515600" cy="362309"/>
          </a:xfrm>
        </p:spPr>
        <p:txBody>
          <a:bodyPr>
            <a:normAutofit fontScale="90000"/>
          </a:bodyPr>
          <a:lstStyle/>
          <a:p>
            <a:pPr algn="ctr"/>
            <a:r>
              <a:rPr lang="en-US" sz="3600" dirty="0" smtClean="0"/>
              <a:t> </a:t>
            </a:r>
            <a:r>
              <a:rPr lang="en-US" sz="2700" b="1" dirty="0" smtClean="0"/>
              <a:t>To be more blunt: Utility mismanagement, Westinghouse problems and negative economics at Plant Vogtle - cost of $36 billion and a 7+-year delay - and cancelation of the VC Summer project, large nuclear reactor construction in the US has been killed by the nuclear industry itself.  </a:t>
            </a:r>
            <a:br>
              <a:rPr lang="en-US" sz="2700" b="1" dirty="0" smtClean="0"/>
            </a:br>
            <a:r>
              <a:rPr lang="en-US" sz="2700" b="1" dirty="0" smtClean="0"/>
              <a:t>There is no sign of recovery and the negative trend continues.  But DOE is frantically pushing speculative “small modular reactors” (SMRs), which face their own problems,  and the first SMR project - by NuScale</a:t>
            </a:r>
            <a:r>
              <a:rPr lang="en-US" sz="2700" b="1" dirty="0"/>
              <a:t> </a:t>
            </a:r>
            <a:r>
              <a:rPr lang="en-US" sz="2700" b="1" dirty="0" smtClean="0"/>
              <a:t>- failed in November 2023. </a:t>
            </a:r>
            <a:br>
              <a:rPr lang="en-US" sz="2700" b="1" dirty="0" smtClean="0"/>
            </a:br>
            <a:r>
              <a:rPr lang="en-US" sz="2700" b="1" dirty="0" smtClean="0"/>
              <a:t/>
            </a:r>
            <a:br>
              <a:rPr lang="en-US" sz="2700" b="1" dirty="0" smtClean="0"/>
            </a:br>
            <a:r>
              <a:rPr lang="en-US" sz="2000" dirty="0" smtClean="0"/>
              <a:t>(photo from Georgia Power Company)</a:t>
            </a:r>
            <a:endParaRPr lang="en-US" sz="2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5843" y="3597215"/>
            <a:ext cx="5417388" cy="2889847"/>
          </a:xfrm>
        </p:spPr>
      </p:pic>
    </p:spTree>
    <p:extLst>
      <p:ext uri="{BB962C8B-B14F-4D97-AF65-F5344CB8AC3E}">
        <p14:creationId xmlns:p14="http://schemas.microsoft.com/office/powerpoint/2010/main" val="30759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418" y="1190445"/>
            <a:ext cx="11654287" cy="500243"/>
          </a:xfrm>
        </p:spPr>
        <p:txBody>
          <a:bodyPr>
            <a:noAutofit/>
          </a:bodyPr>
          <a:lstStyle/>
          <a:p>
            <a:pPr algn="ctr"/>
            <a:r>
              <a:rPr lang="en-US" sz="2400" b="1" dirty="0" smtClean="0"/>
              <a:t>The application for VC Summer to “South Carolina Public Service Commission” - a “captured agency” that serves the electricity utilities - was on 30 May 2008. Friends of the Earth-US intervened against the project on 13 August 2008. </a:t>
            </a:r>
            <a:r>
              <a:rPr lang="en-US" sz="2400" b="1" dirty="0"/>
              <a:t>U</a:t>
            </a:r>
            <a:r>
              <a:rPr lang="en-US" sz="2400" b="1" dirty="0" smtClean="0"/>
              <a:t>nanimously approved: 11 February 2009. </a:t>
            </a:r>
            <a:br>
              <a:rPr lang="en-US" sz="2400" b="1" dirty="0" smtClean="0"/>
            </a:br>
            <a:r>
              <a:rPr lang="en-US" sz="2400" b="1" dirty="0"/>
              <a:t/>
            </a:r>
            <a:br>
              <a:rPr lang="en-US" sz="2400" b="1" dirty="0"/>
            </a:br>
            <a:r>
              <a:rPr lang="en-US" sz="2400" b="1" u="sng" dirty="0" smtClean="0"/>
              <a:t>Our predictions beginning in 2008</a:t>
            </a:r>
            <a:r>
              <a:rPr lang="en-US" sz="2400" b="1" dirty="0" smtClean="0"/>
              <a:t>: 1) It was a huge mistake to overlook alternatives. 2) We said that the project would threaten both the company and rate payers with “spiraling increases in construction costs and delays in the construction schedule.” We were proven right from the first day to project termination on 31 </a:t>
            </a:r>
            <a:r>
              <a:rPr lang="en-US" sz="2400" b="1" dirty="0"/>
              <a:t>J</a:t>
            </a:r>
            <a:r>
              <a:rPr lang="en-US" sz="2400" b="1" dirty="0" smtClean="0"/>
              <a:t>uly 2017 and company termination in January 2019.</a:t>
            </a:r>
            <a:endParaRPr lang="en-US" sz="2400" b="1" dirty="0"/>
          </a:p>
        </p:txBody>
      </p:sp>
      <p:pic>
        <p:nvPicPr>
          <p:cNvPr id="5" name="Content Placeholder 4"/>
          <p:cNvPicPr>
            <a:picLocks noGrp="1" noChangeAspect="1"/>
          </p:cNvPicPr>
          <p:nvPr>
            <p:ph sz="half" idx="1"/>
          </p:nvPr>
        </p:nvPicPr>
        <p:blipFill>
          <a:blip r:embed="rId2"/>
          <a:stretch>
            <a:fillRect/>
          </a:stretch>
        </p:blipFill>
        <p:spPr>
          <a:xfrm>
            <a:off x="1460421" y="2734574"/>
            <a:ext cx="3937157" cy="3442388"/>
          </a:xfrm>
          <a:prstGeom prst="rect">
            <a:avLst/>
          </a:prstGeom>
        </p:spPr>
      </p:pic>
      <p:pic>
        <p:nvPicPr>
          <p:cNvPr id="8" name="Content Placeholder 7"/>
          <p:cNvPicPr>
            <a:picLocks noGrp="1" noChangeAspect="1"/>
          </p:cNvPicPr>
          <p:nvPr>
            <p:ph sz="half" idx="2"/>
          </p:nvPr>
        </p:nvPicPr>
        <p:blipFill>
          <a:blip r:embed="rId3"/>
          <a:stretch>
            <a:fillRect/>
          </a:stretch>
        </p:blipFill>
        <p:spPr>
          <a:xfrm>
            <a:off x="6895029" y="2734573"/>
            <a:ext cx="3735942" cy="3442389"/>
          </a:xfrm>
          <a:prstGeom prst="rect">
            <a:avLst/>
          </a:prstGeom>
        </p:spPr>
      </p:pic>
      <p:pic>
        <p:nvPicPr>
          <p:cNvPr id="9" name="Picture 8"/>
          <p:cNvPicPr>
            <a:picLocks noChangeAspect="1"/>
          </p:cNvPicPr>
          <p:nvPr/>
        </p:nvPicPr>
        <p:blipFill>
          <a:blip r:embed="rId4"/>
          <a:stretch>
            <a:fillRect/>
          </a:stretch>
        </p:blipFill>
        <p:spPr>
          <a:xfrm>
            <a:off x="6096000" y="4519749"/>
            <a:ext cx="5033700" cy="1554480"/>
          </a:xfrm>
          <a:prstGeom prst="rect">
            <a:avLst/>
          </a:prstGeom>
        </p:spPr>
      </p:pic>
    </p:spTree>
    <p:extLst>
      <p:ext uri="{BB962C8B-B14F-4D97-AF65-F5344CB8AC3E}">
        <p14:creationId xmlns:p14="http://schemas.microsoft.com/office/powerpoint/2010/main" val="2806036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442" y="365125"/>
            <a:ext cx="10948358" cy="1567192"/>
          </a:xfrm>
        </p:spPr>
        <p:txBody>
          <a:bodyPr>
            <a:noAutofit/>
          </a:bodyPr>
          <a:lstStyle/>
          <a:p>
            <a:pPr algn="ctr"/>
            <a:r>
              <a:rPr lang="en-US" sz="2700" b="1" dirty="0" smtClean="0"/>
              <a:t>The AP1000 design went through 19 official changes with the NRC. But flaws remain - passive cooling tank on top of the reactor could be ruptured by earthquake or attack and “reactor pressure vessel” cooling after an accident could be lost. In the event of a reactor breach, the “shield building” is open to the environment and is not sealed containment. </a:t>
            </a:r>
            <a:endParaRPr lang="en-US" sz="2700" b="1" dirty="0"/>
          </a:p>
        </p:txBody>
      </p:sp>
      <p:pic>
        <p:nvPicPr>
          <p:cNvPr id="5" name="Content Placeholder 7"/>
          <p:cNvPicPr>
            <a:picLocks noGrp="1" noChangeAspect="1"/>
          </p:cNvPicPr>
          <p:nvPr>
            <p:ph sz="half" idx="2"/>
          </p:nvPr>
        </p:nvPicPr>
        <p:blipFill>
          <a:blip r:embed="rId2"/>
          <a:stretch>
            <a:fillRect/>
          </a:stretch>
        </p:blipFill>
        <p:spPr>
          <a:xfrm>
            <a:off x="6556075" y="2398143"/>
            <a:ext cx="4563374" cy="3778820"/>
          </a:xfrm>
          <a:prstGeom prst="rect">
            <a:avLst/>
          </a:prstGeom>
        </p:spPr>
      </p:pic>
      <p:pic>
        <p:nvPicPr>
          <p:cNvPr id="6" name="Content Placeholder 5"/>
          <p:cNvPicPr>
            <a:picLocks noGrp="1" noChangeAspect="1"/>
          </p:cNvPicPr>
          <p:nvPr>
            <p:ph sz="half" idx="1"/>
          </p:nvPr>
        </p:nvPicPr>
        <p:blipFill>
          <a:blip r:embed="rId3"/>
          <a:stretch>
            <a:fillRect/>
          </a:stretch>
        </p:blipFill>
        <p:spPr>
          <a:xfrm>
            <a:off x="838200" y="2398143"/>
            <a:ext cx="5181600" cy="3575706"/>
          </a:xfrm>
          <a:prstGeom prst="rect">
            <a:avLst/>
          </a:prstGeom>
        </p:spPr>
      </p:pic>
    </p:spTree>
    <p:extLst>
      <p:ext uri="{BB962C8B-B14F-4D97-AF65-F5344CB8AC3E}">
        <p14:creationId xmlns:p14="http://schemas.microsoft.com/office/powerpoint/2010/main" val="17509088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441" y="365125"/>
            <a:ext cx="11205713" cy="1774226"/>
          </a:xfrm>
        </p:spPr>
        <p:txBody>
          <a:bodyPr>
            <a:noAutofit/>
          </a:bodyPr>
          <a:lstStyle/>
          <a:p>
            <a:pPr algn="ctr"/>
            <a:r>
              <a:rPr lang="en-US" sz="2700" b="1" dirty="0" smtClean="0"/>
              <a:t>The NRC issued a construction license in 2012 and “first </a:t>
            </a:r>
            <a:r>
              <a:rPr lang="en-US" sz="2700" b="1" dirty="0"/>
              <a:t>nuclear concrete” (FNC) </a:t>
            </a:r>
            <a:r>
              <a:rPr lang="en-US" sz="2700" b="1" dirty="0" smtClean="0"/>
              <a:t>was poured that year as the base for the reactor buildings. All construction before then was not officially construction in the eyes of the NRC. </a:t>
            </a:r>
            <a:r>
              <a:rPr lang="en-US" sz="2700" b="1" dirty="0"/>
              <a:t/>
            </a:r>
            <a:br>
              <a:rPr lang="en-US" sz="2700" b="1" dirty="0"/>
            </a:br>
            <a:r>
              <a:rPr lang="en-US" sz="2700" b="1" dirty="0" smtClean="0"/>
              <a:t>But in reality, construction for both VC Summer and Vogtle began in early 2009, when the state approved the projects and site activity began, 3 years in advance of the NRC date. Caution is thus urged when “start of construction” is mentioned.</a:t>
            </a:r>
            <a:endParaRPr lang="en-US" sz="2700" dirty="0"/>
          </a:p>
        </p:txBody>
      </p:sp>
      <p:pic>
        <p:nvPicPr>
          <p:cNvPr id="5" name="Content Placeholder 4"/>
          <p:cNvPicPr>
            <a:picLocks noGrp="1" noChangeAspect="1"/>
          </p:cNvPicPr>
          <p:nvPr>
            <p:ph sz="half" idx="1"/>
          </p:nvPr>
        </p:nvPicPr>
        <p:blipFill>
          <a:blip r:embed="rId2"/>
          <a:stretch>
            <a:fillRect/>
          </a:stretch>
        </p:blipFill>
        <p:spPr>
          <a:xfrm>
            <a:off x="838200" y="2441275"/>
            <a:ext cx="5181600" cy="3389163"/>
          </a:xfrm>
          <a:prstGeom prst="rect">
            <a:avLst/>
          </a:prstGeom>
        </p:spPr>
      </p:pic>
      <p:pic>
        <p:nvPicPr>
          <p:cNvPr id="7" name="Content Placeholder 3"/>
          <p:cNvPicPr>
            <a:picLocks noGrp="1" noChangeAspect="1"/>
          </p:cNvPicPr>
          <p:nvPr>
            <p:ph sz="half" idx="2"/>
          </p:nvPr>
        </p:nvPicPr>
        <p:blipFill>
          <a:blip r:embed="rId3"/>
          <a:stretch>
            <a:fillRect/>
          </a:stretch>
        </p:blipFill>
        <p:spPr>
          <a:xfrm>
            <a:off x="6206706" y="2441275"/>
            <a:ext cx="5181600" cy="3301946"/>
          </a:xfrm>
          <a:prstGeom prst="rect">
            <a:avLst/>
          </a:prstGeom>
        </p:spPr>
      </p:pic>
    </p:spTree>
    <p:extLst>
      <p:ext uri="{BB962C8B-B14F-4D97-AF65-F5344CB8AC3E}">
        <p14:creationId xmlns:p14="http://schemas.microsoft.com/office/powerpoint/2010/main" val="27671637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912249"/>
          </a:xfrm>
        </p:spPr>
        <p:txBody>
          <a:bodyPr>
            <a:noAutofit/>
          </a:bodyPr>
          <a:lstStyle/>
          <a:p>
            <a:pPr algn="ctr"/>
            <a:r>
              <a:rPr lang="en-US" sz="2700" b="1" dirty="0" smtClean="0"/>
              <a:t>Claims </a:t>
            </a:r>
            <a:r>
              <a:rPr lang="en-US" sz="2700" b="1" dirty="0"/>
              <a:t>by </a:t>
            </a:r>
            <a:r>
              <a:rPr lang="en-US" sz="2700" b="1" dirty="0" smtClean="0"/>
              <a:t>Westinghouse that “modular construction” </a:t>
            </a:r>
            <a:r>
              <a:rPr lang="en-US" sz="2700" b="1" dirty="0"/>
              <a:t>of the reactor and key buildings would lead to more efficient </a:t>
            </a:r>
            <a:r>
              <a:rPr lang="en-US" sz="2700" b="1" dirty="0" smtClean="0"/>
              <a:t>construction was proven wrong. Reality</a:t>
            </a:r>
            <a:r>
              <a:rPr lang="en-US" sz="2700" b="1" dirty="0"/>
              <a:t>: Failure of company constructing modules to meet quality requirements resulted in big delays and </a:t>
            </a:r>
            <a:r>
              <a:rPr lang="en-US" sz="2700" b="1" dirty="0" smtClean="0"/>
              <a:t>huge cost </a:t>
            </a:r>
            <a:r>
              <a:rPr lang="en-US" sz="2700" b="1" dirty="0"/>
              <a:t>increases as the work </a:t>
            </a:r>
            <a:r>
              <a:rPr lang="en-US" sz="2700" b="1" dirty="0" smtClean="0"/>
              <a:t>had </a:t>
            </a:r>
            <a:r>
              <a:rPr lang="en-US" sz="2700" b="1" dirty="0"/>
              <a:t>to be shifted elsewhere. </a:t>
            </a:r>
            <a:endParaRPr lang="en-US" sz="2700" dirty="0"/>
          </a:p>
        </p:txBody>
      </p:sp>
      <p:pic>
        <p:nvPicPr>
          <p:cNvPr id="7" name="Content Placeholder 3"/>
          <p:cNvPicPr>
            <a:picLocks noGrp="1" noChangeAspect="1"/>
          </p:cNvPicPr>
          <p:nvPr>
            <p:ph sz="half" idx="1"/>
          </p:nvPr>
        </p:nvPicPr>
        <p:blipFill>
          <a:blip r:embed="rId2"/>
          <a:stretch>
            <a:fillRect/>
          </a:stretch>
        </p:blipFill>
        <p:spPr>
          <a:xfrm>
            <a:off x="838200" y="2613804"/>
            <a:ext cx="5181600" cy="3191106"/>
          </a:xfrm>
          <a:prstGeom prst="rect">
            <a:avLst/>
          </a:prstGeom>
        </p:spPr>
      </p:pic>
      <p:pic>
        <p:nvPicPr>
          <p:cNvPr id="8" name="Content Placeholder 4"/>
          <p:cNvPicPr>
            <a:picLocks noGrp="1" noChangeAspect="1"/>
          </p:cNvPicPr>
          <p:nvPr>
            <p:ph sz="half" idx="2"/>
          </p:nvPr>
        </p:nvPicPr>
        <p:blipFill>
          <a:blip r:embed="rId3"/>
          <a:stretch>
            <a:fillRect/>
          </a:stretch>
        </p:blipFill>
        <p:spPr>
          <a:xfrm>
            <a:off x="6172200" y="2613804"/>
            <a:ext cx="5181600" cy="3401318"/>
          </a:xfrm>
          <a:prstGeom prst="rect">
            <a:avLst/>
          </a:prstGeom>
        </p:spPr>
      </p:pic>
    </p:spTree>
    <p:extLst>
      <p:ext uri="{BB962C8B-B14F-4D97-AF65-F5344CB8AC3E}">
        <p14:creationId xmlns:p14="http://schemas.microsoft.com/office/powerpoint/2010/main" val="261104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02" y="741871"/>
            <a:ext cx="11593901" cy="1604514"/>
          </a:xfrm>
        </p:spPr>
        <p:txBody>
          <a:bodyPr>
            <a:normAutofit fontScale="90000"/>
          </a:bodyPr>
          <a:lstStyle/>
          <a:p>
            <a:pPr algn="ctr"/>
            <a:r>
              <a:rPr lang="en-US" sz="2700" b="1" dirty="0" smtClean="0"/>
              <a:t>The US AP1000 supply chain, which fractured at several places, was global. It appears that Westinghouse </a:t>
            </a:r>
            <a:r>
              <a:rPr lang="en-US" sz="2700" b="1" dirty="0"/>
              <a:t>is seeking lists of local CEE suppliers to participate in the AP1000 projects. </a:t>
            </a:r>
            <a:r>
              <a:rPr lang="en-US" sz="2700" b="1" dirty="0" smtClean="0"/>
              <a:t>Will the </a:t>
            </a:r>
            <a:r>
              <a:rPr lang="en-US" sz="2700" b="1" dirty="0"/>
              <a:t>regulator in each </a:t>
            </a:r>
            <a:r>
              <a:rPr lang="en-US" sz="2700" b="1" dirty="0" smtClean="0"/>
              <a:t>country certify </a:t>
            </a:r>
            <a:r>
              <a:rPr lang="en-US" sz="2700" b="1" dirty="0"/>
              <a:t>that the </a:t>
            </a:r>
            <a:r>
              <a:rPr lang="en-US" sz="2700" b="1" dirty="0" smtClean="0"/>
              <a:t>domestic and foreign companies that </a:t>
            </a:r>
            <a:r>
              <a:rPr lang="en-US" sz="2700" b="1" dirty="0"/>
              <a:t>supply </a:t>
            </a:r>
            <a:r>
              <a:rPr lang="en-US" sz="2700" b="1" dirty="0" smtClean="0"/>
              <a:t>equipment or </a:t>
            </a:r>
            <a:r>
              <a:rPr lang="en-US" sz="2700" b="1" dirty="0"/>
              <a:t>services that provide a safety </a:t>
            </a:r>
            <a:r>
              <a:rPr lang="en-US" sz="2700" b="1" dirty="0" smtClean="0"/>
              <a:t>function</a:t>
            </a:r>
            <a:r>
              <a:rPr lang="en-US" sz="2700" b="1" dirty="0"/>
              <a:t> have a “Nuclear Quality Assurance (NQA-1) Certification</a:t>
            </a:r>
            <a:r>
              <a:rPr lang="en-US" sz="2700" b="1" dirty="0" smtClean="0"/>
              <a:t>”</a:t>
            </a:r>
            <a:r>
              <a:rPr lang="en-US" sz="2700" b="1" dirty="0"/>
              <a:t>?</a:t>
            </a:r>
            <a:r>
              <a:rPr lang="en-US" sz="2700" b="1" dirty="0" smtClean="0"/>
              <a:t> [For example, the NRC inspected a supplier in Italy and identified </a:t>
            </a:r>
            <a:r>
              <a:rPr lang="en-US" sz="2700" b="1" dirty="0"/>
              <a:t>“potential programmatic weakness in WEC’s </a:t>
            </a:r>
            <a:r>
              <a:rPr lang="en-US" sz="2700" b="1" i="1" dirty="0"/>
              <a:t>[</a:t>
            </a:r>
            <a:r>
              <a:rPr lang="en-US" sz="2700" b="1" i="1" dirty="0" smtClean="0"/>
              <a:t>Westinghouse’s] </a:t>
            </a:r>
            <a:r>
              <a:rPr lang="en-US" sz="2700" b="1" dirty="0"/>
              <a:t>Quality Assurance Program</a:t>
            </a:r>
            <a:r>
              <a:rPr lang="en-US" sz="2700" b="1" dirty="0" smtClean="0"/>
              <a:t>.”]</a:t>
            </a:r>
            <a:r>
              <a:rPr lang="en-US" sz="2000" b="1" dirty="0"/>
              <a:t/>
            </a:r>
            <a:br>
              <a:rPr lang="en-US" sz="2000" b="1" dirty="0"/>
            </a:br>
            <a:r>
              <a:rPr lang="en-US" sz="2400" b="1" dirty="0"/>
              <a:t/>
            </a:r>
            <a:br>
              <a:rPr lang="en-US" sz="2400" b="1" dirty="0"/>
            </a:br>
            <a:endParaRPr lang="en-US" sz="2800" dirty="0"/>
          </a:p>
        </p:txBody>
      </p:sp>
      <p:pic>
        <p:nvPicPr>
          <p:cNvPr id="5" name="Content Placeholder 3"/>
          <p:cNvPicPr>
            <a:picLocks noGrp="1" noChangeAspect="1"/>
          </p:cNvPicPr>
          <p:nvPr>
            <p:ph sz="half" idx="1"/>
          </p:nvPr>
        </p:nvPicPr>
        <p:blipFill>
          <a:blip r:embed="rId2"/>
          <a:stretch>
            <a:fillRect/>
          </a:stretch>
        </p:blipFill>
        <p:spPr>
          <a:xfrm>
            <a:off x="838200" y="2536166"/>
            <a:ext cx="5181600" cy="3376580"/>
          </a:xfrm>
          <a:prstGeom prst="rect">
            <a:avLst/>
          </a:prstGeom>
        </p:spPr>
      </p:pic>
      <p:pic>
        <p:nvPicPr>
          <p:cNvPr id="6" name="Content Placeholder 3"/>
          <p:cNvPicPr>
            <a:picLocks noGrp="1" noChangeAspect="1" noChangeArrowheads="1"/>
          </p:cNvPicPr>
          <p:nvPr>
            <p:ph sz="half" idx="2"/>
          </p:nvPr>
        </p:nvPicPr>
        <p:blipFill>
          <a:blip r:embed="rId3" cstate="print"/>
          <a:srcRect/>
          <a:stretch>
            <a:fillRect/>
          </a:stretch>
        </p:blipFill>
        <p:spPr bwMode="auto">
          <a:xfrm>
            <a:off x="6172200" y="2536166"/>
            <a:ext cx="5181600" cy="3006299"/>
          </a:xfrm>
          <a:prstGeom prst="rect">
            <a:avLst/>
          </a:prstGeom>
          <a:noFill/>
          <a:ln w="9525">
            <a:noFill/>
            <a:miter lim="800000"/>
            <a:headEnd/>
            <a:tailEnd/>
          </a:ln>
        </p:spPr>
      </p:pic>
    </p:spTree>
    <p:extLst>
      <p:ext uri="{BB962C8B-B14F-4D97-AF65-F5344CB8AC3E}">
        <p14:creationId xmlns:p14="http://schemas.microsoft.com/office/powerpoint/2010/main" val="24721795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700" b="1" dirty="0" smtClean="0"/>
              <a:t>When the supply chain broke, module assembly shifted to the “modular assembly buildings” (MABs) at the AP1000 sites, which put great stress on the projects, increasing costs and causing more schedule delays.</a:t>
            </a:r>
            <a:endParaRPr lang="en-US" sz="2700" b="1" dirty="0"/>
          </a:p>
        </p:txBody>
      </p:sp>
      <p:pic>
        <p:nvPicPr>
          <p:cNvPr id="4" name="Content Placeholder 3"/>
          <p:cNvPicPr>
            <a:picLocks noGrp="1" noChangeAspect="1"/>
          </p:cNvPicPr>
          <p:nvPr>
            <p:ph idx="1"/>
          </p:nvPr>
        </p:nvPicPr>
        <p:blipFill>
          <a:blip r:embed="rId2"/>
          <a:stretch>
            <a:fillRect/>
          </a:stretch>
        </p:blipFill>
        <p:spPr>
          <a:xfrm>
            <a:off x="1802674" y="1985554"/>
            <a:ext cx="8595360" cy="4571999"/>
          </a:xfrm>
          <a:prstGeom prst="rect">
            <a:avLst/>
          </a:prstGeom>
        </p:spPr>
      </p:pic>
    </p:spTree>
    <p:extLst>
      <p:ext uri="{BB962C8B-B14F-4D97-AF65-F5344CB8AC3E}">
        <p14:creationId xmlns:p14="http://schemas.microsoft.com/office/powerpoint/2010/main" val="32887089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31074"/>
            <a:ext cx="10515600" cy="2277619"/>
          </a:xfrm>
        </p:spPr>
        <p:txBody>
          <a:bodyPr>
            <a:noAutofit/>
          </a:bodyPr>
          <a:lstStyle/>
          <a:p>
            <a:pPr algn="ctr"/>
            <a:r>
              <a:rPr lang="en-US" sz="2400" b="1" dirty="0" smtClean="0"/>
              <a:t>From 2008 to 2019, I represented Friends of the Earth in bringing formal, legal interventions before the regulator of electricity utilities in South Carolina - the South Carolina Public Service Commission. Thus, I am intimately familiar with the fate of the two U.S. Westinghouse “Advanced Passive 1000” (AP1000) reactor projects.</a:t>
            </a:r>
            <a:br>
              <a:rPr lang="en-US" sz="2400" b="1" dirty="0" smtClean="0"/>
            </a:br>
            <a:r>
              <a:rPr lang="en-US" sz="2400" b="1" dirty="0" smtClean="0"/>
              <a:t>   </a:t>
            </a:r>
            <a:br>
              <a:rPr lang="en-US" sz="2400" b="1" dirty="0" smtClean="0"/>
            </a:br>
            <a:r>
              <a:rPr lang="en-US" sz="2400" b="1" dirty="0" smtClean="0"/>
              <a:t>Now, I’m with Savannah River Site Watch (SRS Watch,) a NGO that monitors the US Department of Energy’s 1000-square km “Savannah River Site,” in South Carolina, a nuclear weapons facility across the Savannah River from the Vogtle AP1000 site. </a:t>
            </a:r>
            <a:endParaRPr lang="en-US" sz="2400" b="1"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36914" y="2932980"/>
            <a:ext cx="3722915" cy="3428629"/>
          </a:xfrm>
        </p:spPr>
      </p:pic>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84177" y="3001992"/>
            <a:ext cx="3957645" cy="3467818"/>
          </a:xfrm>
        </p:spPr>
      </p:pic>
    </p:spTree>
    <p:extLst>
      <p:ext uri="{BB962C8B-B14F-4D97-AF65-F5344CB8AC3E}">
        <p14:creationId xmlns:p14="http://schemas.microsoft.com/office/powerpoint/2010/main" val="1473909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079" y="414067"/>
            <a:ext cx="10870721" cy="1966823"/>
          </a:xfrm>
        </p:spPr>
        <p:txBody>
          <a:bodyPr>
            <a:noAutofit/>
          </a:bodyPr>
          <a:lstStyle/>
          <a:p>
            <a:pPr algn="ctr"/>
            <a:r>
              <a:rPr lang="en-US" sz="2700" b="1" dirty="0" smtClean="0"/>
              <a:t>Given the growing problems, SCE&amp;G and its partner contracted </a:t>
            </a:r>
            <a:r>
              <a:rPr lang="en-US" sz="2700" b="1" dirty="0"/>
              <a:t>B</a:t>
            </a:r>
            <a:r>
              <a:rPr lang="en-US" sz="2700" b="1" dirty="0" smtClean="0"/>
              <a:t>echtel in 2015 to analyze what was wrong with the VC Summer project and how to rectify things. The report, which was kept secret until after project termination in 2017, didn’t state it but it was clear the project could not be salvaged (and it collapsed 1</a:t>
            </a:r>
            <a:r>
              <a:rPr lang="en-US" sz="2700" b="1" dirty="0"/>
              <a:t> </a:t>
            </a:r>
            <a:r>
              <a:rPr lang="en-US" sz="2700" b="1" dirty="0" smtClean="0"/>
              <a:t>1/2 years later). As a consolation with a positive side, Bechtel, if involved in the CEE projects, knows the huge challenges that will be faced but Bechtel was not able to salvage the failing VC Summer project.</a:t>
            </a:r>
            <a:endParaRPr lang="en-US" sz="2700" b="1" dirty="0"/>
          </a:p>
        </p:txBody>
      </p:sp>
      <p:pic>
        <p:nvPicPr>
          <p:cNvPr id="4" name="Content Placeholder 3"/>
          <p:cNvPicPr>
            <a:picLocks noGrp="1" noChangeAspect="1"/>
          </p:cNvPicPr>
          <p:nvPr>
            <p:ph idx="1"/>
          </p:nvPr>
        </p:nvPicPr>
        <p:blipFill>
          <a:blip r:embed="rId2"/>
          <a:stretch>
            <a:fillRect/>
          </a:stretch>
        </p:blipFill>
        <p:spPr>
          <a:xfrm>
            <a:off x="4053924" y="2717321"/>
            <a:ext cx="3742140" cy="3907766"/>
          </a:xfrm>
          <a:prstGeom prst="rect">
            <a:avLst/>
          </a:prstGeom>
        </p:spPr>
      </p:pic>
    </p:spTree>
    <p:extLst>
      <p:ext uri="{BB962C8B-B14F-4D97-AF65-F5344CB8AC3E}">
        <p14:creationId xmlns:p14="http://schemas.microsoft.com/office/powerpoint/2010/main" val="2757834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36" y="879893"/>
            <a:ext cx="11136702" cy="2139352"/>
          </a:xfrm>
        </p:spPr>
        <p:txBody>
          <a:bodyPr>
            <a:noAutofit/>
          </a:bodyPr>
          <a:lstStyle/>
          <a:p>
            <a:pPr algn="ctr"/>
            <a:r>
              <a:rPr lang="en-US" sz="2700" b="1" dirty="0" smtClean="0"/>
              <a:t>The </a:t>
            </a:r>
            <a:r>
              <a:rPr lang="en-US" sz="2700" b="1" u="sng" dirty="0" smtClean="0"/>
              <a:t>interest</a:t>
            </a:r>
            <a:r>
              <a:rPr lang="en-US" sz="2700" b="1" dirty="0" smtClean="0"/>
              <a:t> charge on the debt for Vogtle was allowed to be collected from customers before the reactors were operational and appeared on the Georgia Power bill as “Nuclear Construction Cost Recovery.” This was not the capitol cost of construction, which is now going into the bill but is not being shown. </a:t>
            </a:r>
            <a:r>
              <a:rPr lang="en-US" sz="2700" b="1" dirty="0"/>
              <a:t>T</a:t>
            </a:r>
            <a:r>
              <a:rPr lang="en-US" sz="2700" b="1" dirty="0" smtClean="0"/>
              <a:t>he </a:t>
            </a:r>
            <a:r>
              <a:rPr lang="en-US" sz="2700" b="1" u="sng" dirty="0" smtClean="0"/>
              <a:t>24% rate increase</a:t>
            </a:r>
            <a:r>
              <a:rPr lang="en-US" sz="2700" b="1" dirty="0" smtClean="0"/>
              <a:t> so far for the company’s controlling interest (45.7%) of the 2 new reactors - is also not shown on the bill. The company’s “return on equity” in 2022 was a startling 11.9%. (Under Georgia electricity regulation, electric utilities are guaranteed a profit, so the more they spend or waste the more they make, and were given a “blank check” for cost of the AP1000 reactors.)</a:t>
            </a:r>
            <a:endParaRPr lang="en-US" sz="2700"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95897" y="3743864"/>
            <a:ext cx="5760720" cy="2769079"/>
          </a:xfrm>
        </p:spPr>
      </p:pic>
    </p:spTree>
    <p:extLst>
      <p:ext uri="{BB962C8B-B14F-4D97-AF65-F5344CB8AC3E}">
        <p14:creationId xmlns:p14="http://schemas.microsoft.com/office/powerpoint/2010/main" val="41353615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46422"/>
          </a:xfrm>
        </p:spPr>
        <p:txBody>
          <a:bodyPr>
            <a:noAutofit/>
          </a:bodyPr>
          <a:lstStyle/>
          <a:p>
            <a:pPr algn="ctr"/>
            <a:r>
              <a:rPr lang="en-US" sz="2700" b="1" dirty="0" smtClean="0"/>
              <a:t>From 2009 to before the VC Summer project was halted on 17 August 2017, SCE&amp;G customers were hit with 9 rate hikes for reactor construction, as allowed by our “Construction </a:t>
            </a:r>
            <a:r>
              <a:rPr lang="en-US" sz="2700" b="1" dirty="0"/>
              <a:t>W</a:t>
            </a:r>
            <a:r>
              <a:rPr lang="en-US" sz="2700" b="1" dirty="0" smtClean="0"/>
              <a:t>ork In Progress” law. Those were only for financing charges. Further CWIP charges and much larger rate hikes to pay for capital costs were thankfully avoided.</a:t>
            </a:r>
            <a:endParaRPr lang="en-US" sz="2700" b="1" dirty="0"/>
          </a:p>
        </p:txBody>
      </p:sp>
      <p:pic>
        <p:nvPicPr>
          <p:cNvPr id="4" name="Content Placeholder 3"/>
          <p:cNvPicPr>
            <a:picLocks noGrp="1" noChangeAspect="1"/>
          </p:cNvPicPr>
          <p:nvPr>
            <p:ph idx="1"/>
          </p:nvPr>
        </p:nvPicPr>
        <p:blipFill>
          <a:blip r:embed="rId2"/>
          <a:stretch>
            <a:fillRect/>
          </a:stretch>
        </p:blipFill>
        <p:spPr>
          <a:xfrm>
            <a:off x="2007207" y="2053087"/>
            <a:ext cx="8177585" cy="4123876"/>
          </a:xfrm>
          <a:prstGeom prst="rect">
            <a:avLst/>
          </a:prstGeom>
        </p:spPr>
      </p:pic>
    </p:spTree>
    <p:extLst>
      <p:ext uri="{BB962C8B-B14F-4D97-AF65-F5344CB8AC3E}">
        <p14:creationId xmlns:p14="http://schemas.microsoft.com/office/powerpoint/2010/main" val="4264103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727" y="603849"/>
            <a:ext cx="10938295" cy="2544793"/>
          </a:xfrm>
        </p:spPr>
        <p:txBody>
          <a:bodyPr>
            <a:normAutofit fontScale="90000"/>
          </a:bodyPr>
          <a:lstStyle/>
          <a:p>
            <a:pPr algn="ctr"/>
            <a:r>
              <a:rPr lang="en-US" sz="2700" b="1" dirty="0"/>
              <a:t>C</a:t>
            </a:r>
            <a:r>
              <a:rPr lang="en-US" sz="2700" b="1" dirty="0" smtClean="0"/>
              <a:t>ustomers of Dominion Energy - took over bankrupt SCE&amp;G</a:t>
            </a:r>
            <a:r>
              <a:rPr lang="en-US" sz="2700" b="1" dirty="0"/>
              <a:t> </a:t>
            </a:r>
            <a:r>
              <a:rPr lang="en-US" sz="2700" b="1" dirty="0" smtClean="0"/>
              <a:t>- are now paying 5.6% of the monthly bill for the failed VC Summer project and will pay another 15 years (20 years total). Our Construction </a:t>
            </a:r>
            <a:r>
              <a:rPr lang="en-US" sz="2700" b="1" dirty="0"/>
              <a:t>Work in Progress (CWIP) </a:t>
            </a:r>
            <a:r>
              <a:rPr lang="en-US" sz="2700" b="1" dirty="0" smtClean="0"/>
              <a:t>law - “BLRA” - allowed collection of financing charges in advance of reactor operation.  Capital costs could be collected when the reactors started operating. Plus ~10+% guaranteed “return on investment” was allowed. The law was terminated in 2018 after VC Summer project failure but the “BLRA” still applies in only this case. </a:t>
            </a:r>
            <a:r>
              <a:rPr lang="en-US" sz="2700" b="1" dirty="0"/>
              <a:t>T</a:t>
            </a:r>
            <a:r>
              <a:rPr lang="en-US" sz="2700" b="1" dirty="0" smtClean="0"/>
              <a:t>he 5.6% charge is not shown on the monthly electricity bill, so few customers know about it. </a:t>
            </a:r>
            <a:br>
              <a:rPr lang="en-US" sz="2700" b="1" dirty="0" smtClean="0"/>
            </a:br>
            <a:r>
              <a:rPr lang="en-US" sz="2700" b="1" dirty="0"/>
              <a:t/>
            </a:r>
            <a:br>
              <a:rPr lang="en-US" sz="2700" b="1" dirty="0"/>
            </a:br>
            <a:r>
              <a:rPr lang="en-US" sz="2000" dirty="0" smtClean="0"/>
              <a:t>Image on left: residential electricity charges from 2009-2023, in a document obtained via Freedom of Information Act (FOIA) request to a South </a:t>
            </a:r>
            <a:r>
              <a:rPr lang="en-US" sz="2000" dirty="0"/>
              <a:t>C</a:t>
            </a:r>
            <a:r>
              <a:rPr lang="en-US" sz="2000" dirty="0" smtClean="0"/>
              <a:t>arolina state energy department, with BLRA charges shown</a:t>
            </a:r>
            <a:endParaRPr lang="en-US" sz="2000" dirty="0"/>
          </a:p>
        </p:txBody>
      </p:sp>
      <p:pic>
        <p:nvPicPr>
          <p:cNvPr id="6" name="Content Placeholder 5"/>
          <p:cNvPicPr>
            <a:picLocks noGrp="1" noChangeAspect="1"/>
          </p:cNvPicPr>
          <p:nvPr>
            <p:ph sz="half" idx="2"/>
          </p:nvPr>
        </p:nvPicPr>
        <p:blipFill>
          <a:blip r:embed="rId2"/>
          <a:stretch>
            <a:fillRect/>
          </a:stretch>
        </p:blipFill>
        <p:spPr>
          <a:xfrm>
            <a:off x="6897189" y="3579961"/>
            <a:ext cx="3709851" cy="2173857"/>
          </a:xfrm>
          <a:prstGeom prst="rect">
            <a:avLst/>
          </a:prstGeom>
        </p:spPr>
      </p:pic>
      <p:pic>
        <p:nvPicPr>
          <p:cNvPr id="8" name="Content Placeholder 7"/>
          <p:cNvPicPr>
            <a:picLocks noGrp="1" noChangeAspect="1"/>
          </p:cNvPicPr>
          <p:nvPr>
            <p:ph sz="half" idx="1"/>
          </p:nvPr>
        </p:nvPicPr>
        <p:blipFill>
          <a:blip r:embed="rId3"/>
          <a:stretch>
            <a:fillRect/>
          </a:stretch>
        </p:blipFill>
        <p:spPr>
          <a:xfrm>
            <a:off x="838200" y="3579962"/>
            <a:ext cx="5181600" cy="2458528"/>
          </a:xfrm>
          <a:prstGeom prst="rect">
            <a:avLst/>
          </a:prstGeom>
        </p:spPr>
      </p:pic>
      <p:sp>
        <p:nvSpPr>
          <p:cNvPr id="3" name="Right Arrow 2"/>
          <p:cNvSpPr/>
          <p:nvPr/>
        </p:nvSpPr>
        <p:spPr>
          <a:xfrm>
            <a:off x="6530196" y="4666889"/>
            <a:ext cx="366993" cy="189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Bent Arrow 3"/>
          <p:cNvSpPr/>
          <p:nvPr/>
        </p:nvSpPr>
        <p:spPr>
          <a:xfrm>
            <a:off x="5549041" y="4666889"/>
            <a:ext cx="470759" cy="35631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7016332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596" y="339245"/>
            <a:ext cx="10886536" cy="2429833"/>
          </a:xfrm>
        </p:spPr>
        <p:txBody>
          <a:bodyPr>
            <a:noAutofit/>
          </a:bodyPr>
          <a:lstStyle/>
          <a:p>
            <a:pPr algn="ctr"/>
            <a:r>
              <a:rPr lang="en-US" sz="2700" b="1" u="sng" dirty="0" smtClean="0"/>
              <a:t>The failed AP1000 project in South Carolina became a “criminal conspiracy” </a:t>
            </a:r>
            <a:r>
              <a:rPr lang="en-US" sz="2700" b="1" dirty="0" smtClean="0"/>
              <a:t>designed to guarantee a profit for the company, resulting in federal felony charges - for fraud - against two top SCE&amp;G officials and two Westinghouse officials, for lying in official, legal proceedings about the cost, schedule and insurmountable technical difficulties. The SCE&amp;G CEO (in photo) and the vice president in charge of construction served time in federal prison; one Westinghouse official received home detention and one is yet to be sentenced.</a:t>
            </a:r>
            <a:endParaRPr lang="en-US" sz="2700" b="1"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3131389"/>
            <a:ext cx="5181600" cy="2950234"/>
          </a:xfrm>
        </p:spPr>
      </p:pic>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87827" y="3131389"/>
            <a:ext cx="3776472" cy="3295289"/>
          </a:xfrm>
        </p:spPr>
      </p:pic>
    </p:spTree>
    <p:extLst>
      <p:ext uri="{BB962C8B-B14F-4D97-AF65-F5344CB8AC3E}">
        <p14:creationId xmlns:p14="http://schemas.microsoft.com/office/powerpoint/2010/main" val="1593098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067" y="509451"/>
            <a:ext cx="11162581" cy="2803092"/>
          </a:xfrm>
        </p:spPr>
        <p:txBody>
          <a:bodyPr>
            <a:noAutofit/>
          </a:bodyPr>
          <a:lstStyle/>
          <a:p>
            <a:pPr algn="ctr"/>
            <a:r>
              <a:rPr lang="en-US" sz="2200" b="1" dirty="0"/>
              <a:t/>
            </a:r>
            <a:br>
              <a:rPr lang="en-US" sz="2200" b="1" dirty="0"/>
            </a:br>
            <a:r>
              <a:rPr lang="en-US" sz="2200" b="1" dirty="0" smtClean="0"/>
              <a:t>The EXIM Bank and the U.S. Department of Energy (DOE) - especially Assistant Secretary for International Affairs Andrew Light - have some explaining to do about why they are promoting in CEE countries reactor projects that horribly failed in the US and why they are not telling the truth about what happened.  Why do they want U.S. taxpayers and CEE taxpayers and electricity customers to assume any risk for speculative Westinghouse AP1000 projects no longer being pursued in the U.S.? DOE well understands what has happened and not talking about it reveals negligence, dishonesty and a conspiracy of silence with Westinghouse and potential CEE partners.</a:t>
            </a:r>
            <a:br>
              <a:rPr lang="en-US" sz="2200" b="1" dirty="0" smtClean="0"/>
            </a:br>
            <a:r>
              <a:rPr lang="en-US" sz="2200" b="1" dirty="0"/>
              <a:t/>
            </a:r>
            <a:br>
              <a:rPr lang="en-US" sz="2200" b="1" dirty="0"/>
            </a:br>
            <a:r>
              <a:rPr lang="en-US" sz="2200" b="1" dirty="0" smtClean="0"/>
              <a:t>As EXIM bank/DOE/Westinghouse search for other countries to take on debt and the risk of new reactors, CEE citizens must demand honesty and accountability and to be engaged in the process and have input at every step.</a:t>
            </a:r>
            <a:br>
              <a:rPr lang="en-US" sz="2200" b="1" dirty="0" smtClean="0"/>
            </a:br>
            <a:endParaRPr lang="en-US" sz="2200" dirty="0"/>
          </a:p>
        </p:txBody>
      </p:sp>
      <p:pic>
        <p:nvPicPr>
          <p:cNvPr id="6" name="Content Placeholder 5"/>
          <p:cNvPicPr>
            <a:picLocks noGrp="1" noChangeAspect="1"/>
          </p:cNvPicPr>
          <p:nvPr>
            <p:ph sz="half" idx="2"/>
          </p:nvPr>
        </p:nvPicPr>
        <p:blipFill>
          <a:blip r:embed="rId2"/>
          <a:stretch>
            <a:fillRect/>
          </a:stretch>
        </p:blipFill>
        <p:spPr>
          <a:xfrm>
            <a:off x="6915150" y="4088674"/>
            <a:ext cx="3695700" cy="1737360"/>
          </a:xfrm>
          <a:prstGeom prst="rect">
            <a:avLst/>
          </a:prstGeom>
        </p:spPr>
      </p:pic>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352675" y="3657600"/>
            <a:ext cx="2152650" cy="2272937"/>
          </a:xfrm>
        </p:spPr>
      </p:pic>
    </p:spTree>
    <p:extLst>
      <p:ext uri="{BB962C8B-B14F-4D97-AF65-F5344CB8AC3E}">
        <p14:creationId xmlns:p14="http://schemas.microsoft.com/office/powerpoint/2010/main" val="40430723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925" y="483079"/>
            <a:ext cx="11499011" cy="2562045"/>
          </a:xfrm>
        </p:spPr>
        <p:txBody>
          <a:bodyPr>
            <a:noAutofit/>
          </a:bodyPr>
          <a:lstStyle/>
          <a:p>
            <a:pPr algn="ctr"/>
            <a:r>
              <a:rPr lang="en-US" sz="2700" b="1" dirty="0" smtClean="0"/>
              <a:t>Caution! We found out first hand that Westinghouse and the utilities misled and lied to the public and regulators at almost every step, in part deluded by their own nuclear-construction fairy tale, with little consideration for the electricity customers and “</a:t>
            </a:r>
            <a:r>
              <a:rPr lang="en-US" sz="2800" b="1" dirty="0" smtClean="0"/>
              <a:t>present </a:t>
            </a:r>
            <a:r>
              <a:rPr lang="en-US" sz="2800" b="1" dirty="0"/>
              <a:t>and future generations</a:t>
            </a:r>
            <a:r>
              <a:rPr lang="en-US" sz="2800" b="1" dirty="0" smtClean="0"/>
              <a:t>.”</a:t>
            </a:r>
            <a:r>
              <a:rPr lang="en-US" sz="2700" b="1" dirty="0" smtClean="0"/>
              <a:t> We’ll pay another 15 years for their mistakes with VC Summer </a:t>
            </a:r>
            <a:r>
              <a:rPr lang="en-US" sz="2700" b="1" dirty="0"/>
              <a:t>&amp;</a:t>
            </a:r>
            <a:r>
              <a:rPr lang="en-US" sz="2700" b="1" dirty="0" smtClean="0"/>
              <a:t> the nuclear industry in the US was severely damaged.</a:t>
            </a:r>
            <a:br>
              <a:rPr lang="en-US" sz="2700" b="1" dirty="0" smtClean="0"/>
            </a:br>
            <a:r>
              <a:rPr lang="en-US" sz="2700" b="1" dirty="0" smtClean="0"/>
              <a:t> </a:t>
            </a:r>
            <a:br>
              <a:rPr lang="en-US" sz="2700" b="1" dirty="0" smtClean="0"/>
            </a:br>
            <a:r>
              <a:rPr lang="en-US" sz="2700" b="1" dirty="0" smtClean="0"/>
              <a:t>It looks like similar grandiose promises about costs and schedules are being made again, this time in CEE. </a:t>
            </a:r>
            <a:r>
              <a:rPr lang="en-US" sz="2700" b="1" dirty="0"/>
              <a:t> </a:t>
            </a:r>
            <a:r>
              <a:rPr lang="en-US" sz="2700" b="1" dirty="0" smtClean="0"/>
              <a:t>Who will monitor developments with an objective eye?</a:t>
            </a:r>
            <a:endParaRPr lang="en-US" sz="2700" b="1" u="sng"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2549" y="3424687"/>
            <a:ext cx="3623587" cy="3131388"/>
          </a:xfrm>
        </p:spPr>
      </p:pic>
    </p:spTree>
    <p:extLst>
      <p:ext uri="{BB962C8B-B14F-4D97-AF65-F5344CB8AC3E}">
        <p14:creationId xmlns:p14="http://schemas.microsoft.com/office/powerpoint/2010/main" val="3118954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871109"/>
          </a:xfrm>
        </p:spPr>
        <p:txBody>
          <a:bodyPr>
            <a:normAutofit/>
          </a:bodyPr>
          <a:lstStyle/>
          <a:p>
            <a:pPr algn="ctr"/>
            <a:r>
              <a:rPr lang="en-US" b="1" dirty="0" smtClean="0">
                <a:solidFill>
                  <a:srgbClr val="FF0000"/>
                </a:solidFill>
              </a:rPr>
              <a:t>Thank you.</a:t>
            </a:r>
            <a:r>
              <a:rPr lang="en-US" sz="2800" b="1" dirty="0" smtClean="0">
                <a:solidFill>
                  <a:srgbClr val="FF0000"/>
                </a:solidFill>
              </a:rPr>
              <a:t/>
            </a:r>
            <a:br>
              <a:rPr lang="en-US" sz="2800" b="1" dirty="0" smtClean="0">
                <a:solidFill>
                  <a:srgbClr val="FF0000"/>
                </a:solidFill>
              </a:rPr>
            </a:br>
            <a:r>
              <a:rPr lang="en-US" b="1" dirty="0">
                <a:solidFill>
                  <a:srgbClr val="FF0000"/>
                </a:solidFill>
              </a:rPr>
              <a:t/>
            </a:r>
            <a:br>
              <a:rPr lang="en-US" b="1" dirty="0">
                <a:solidFill>
                  <a:srgbClr val="FF0000"/>
                </a:solidFill>
              </a:rPr>
            </a:br>
            <a:r>
              <a:rPr lang="en-US" sz="2200" dirty="0"/>
              <a:t>Tom Clements</a:t>
            </a:r>
            <a:br>
              <a:rPr lang="en-US" sz="2200" dirty="0"/>
            </a:br>
            <a:r>
              <a:rPr lang="en-US" sz="2200" dirty="0"/>
              <a:t>Director, Savannah River Site </a:t>
            </a:r>
            <a:r>
              <a:rPr lang="en-US" sz="2200" dirty="0" smtClean="0"/>
              <a:t>Watch (SRS Watch)</a:t>
            </a:r>
            <a:r>
              <a:rPr lang="en-US" sz="2200" dirty="0"/>
              <a:t/>
            </a:r>
            <a:br>
              <a:rPr lang="en-US" sz="2200" dirty="0"/>
            </a:br>
            <a:r>
              <a:rPr lang="en-US" sz="2200" dirty="0" smtClean="0"/>
              <a:t>Columbia</a:t>
            </a:r>
            <a:r>
              <a:rPr lang="en-US" sz="2200" dirty="0"/>
              <a:t>, South Carolina </a:t>
            </a:r>
            <a:r>
              <a:rPr lang="en-US" sz="2200" dirty="0" smtClean="0"/>
              <a:t>USA</a:t>
            </a:r>
            <a:br>
              <a:rPr lang="en-US" sz="2200" dirty="0" smtClean="0"/>
            </a:br>
            <a:r>
              <a:rPr lang="en-US" sz="2200" dirty="0" smtClean="0"/>
              <a:t>tel. 1-803-834-3084</a:t>
            </a:r>
            <a:r>
              <a:rPr lang="en-US" sz="2200" dirty="0"/>
              <a:t/>
            </a:r>
            <a:br>
              <a:rPr lang="en-US" sz="2200" dirty="0"/>
            </a:br>
            <a:r>
              <a:rPr lang="en-US" sz="2200" dirty="0"/>
              <a:t>srswatch@gmail.com</a:t>
            </a:r>
            <a:br>
              <a:rPr lang="en-US" sz="2200" dirty="0"/>
            </a:br>
            <a:r>
              <a:rPr lang="en-US" sz="2200" dirty="0" smtClean="0">
                <a:hlinkClick r:id="rId2"/>
              </a:rPr>
              <a:t>www.srswatch.org</a:t>
            </a:r>
            <a:r>
              <a:rPr lang="en-US" sz="2200" dirty="0" smtClean="0"/>
              <a:t/>
            </a:r>
            <a:br>
              <a:rPr lang="en-US" sz="2200" dirty="0" smtClean="0"/>
            </a:br>
            <a:r>
              <a:rPr lang="en-US" sz="2200" dirty="0"/>
              <a:t/>
            </a:r>
            <a:br>
              <a:rPr lang="en-US" sz="2200" dirty="0"/>
            </a:br>
            <a:r>
              <a:rPr lang="en-US" sz="2200" dirty="0"/>
              <a:t/>
            </a:r>
            <a:br>
              <a:rPr lang="en-US" sz="2200" dirty="0"/>
            </a:br>
            <a:endParaRPr lang="en-US" sz="2200" b="1"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875" y="4037162"/>
            <a:ext cx="3524250" cy="1380227"/>
          </a:xfrm>
          <a:prstGeom prst="rect">
            <a:avLst/>
          </a:prstGeom>
        </p:spPr>
      </p:pic>
    </p:spTree>
    <p:extLst>
      <p:ext uri="{BB962C8B-B14F-4D97-AF65-F5344CB8AC3E}">
        <p14:creationId xmlns:p14="http://schemas.microsoft.com/office/powerpoint/2010/main" val="18133438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438460"/>
          </a:xfrm>
        </p:spPr>
        <p:txBody>
          <a:bodyPr>
            <a:normAutofit/>
          </a:bodyPr>
          <a:lstStyle/>
          <a:p>
            <a:pPr algn="ctr"/>
            <a:r>
              <a:rPr lang="en-US" sz="2800" b="1" dirty="0" smtClean="0"/>
              <a:t>Additional slides follow, for possible use in Q&amp;A session</a:t>
            </a:r>
            <a:endParaRPr lang="en-US" sz="2800" b="1" dirty="0"/>
          </a:p>
        </p:txBody>
      </p:sp>
    </p:spTree>
    <p:extLst>
      <p:ext uri="{BB962C8B-B14F-4D97-AF65-F5344CB8AC3E}">
        <p14:creationId xmlns:p14="http://schemas.microsoft.com/office/powerpoint/2010/main" val="21840647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96389"/>
            <a:ext cx="10515600" cy="1502228"/>
          </a:xfrm>
        </p:spPr>
        <p:txBody>
          <a:bodyPr>
            <a:normAutofit/>
          </a:bodyPr>
          <a:lstStyle/>
          <a:p>
            <a:endParaRPr lang="en-US" sz="2400" dirty="0"/>
          </a:p>
        </p:txBody>
      </p:sp>
      <p:sp>
        <p:nvSpPr>
          <p:cNvPr id="3" name="Text Placeholder 2"/>
          <p:cNvSpPr>
            <a:spLocks noGrp="1"/>
          </p:cNvSpPr>
          <p:nvPr>
            <p:ph type="body" idx="1"/>
          </p:nvPr>
        </p:nvSpPr>
        <p:spPr>
          <a:xfrm>
            <a:off x="839788" y="1915063"/>
            <a:ext cx="5157787" cy="1572720"/>
          </a:xfrm>
        </p:spPr>
        <p:txBody>
          <a:bodyPr>
            <a:normAutofit fontScale="25000" lnSpcReduction="20000"/>
          </a:bodyPr>
          <a:lstStyle/>
          <a:p>
            <a:endParaRPr lang="en-US" sz="7200" u="sng" dirty="0" smtClean="0"/>
          </a:p>
          <a:p>
            <a:endParaRPr lang="en-US" sz="7200" u="sng" dirty="0"/>
          </a:p>
          <a:p>
            <a:endParaRPr lang="en-US" sz="7200" u="sng" dirty="0" smtClean="0"/>
          </a:p>
          <a:p>
            <a:endParaRPr lang="en-US" sz="7200" u="sng" dirty="0" smtClean="0"/>
          </a:p>
          <a:p>
            <a:r>
              <a:rPr lang="en-US" sz="7200" u="sng" dirty="0" smtClean="0"/>
              <a:t>VC Summer, units 2 &amp; 3</a:t>
            </a:r>
          </a:p>
          <a:p>
            <a:r>
              <a:rPr lang="en-US" sz="7200" dirty="0"/>
              <a:t>S</a:t>
            </a:r>
            <a:r>
              <a:rPr lang="en-US" sz="7200" dirty="0" smtClean="0"/>
              <a:t>ite preparation: 2009 (tree clearing in 2008)</a:t>
            </a:r>
          </a:p>
          <a:p>
            <a:r>
              <a:rPr lang="en-US" sz="7200" dirty="0" smtClean="0"/>
              <a:t>State of South Carolina permission: 2009</a:t>
            </a:r>
          </a:p>
          <a:p>
            <a:r>
              <a:rPr lang="en-US" sz="7200" dirty="0" smtClean="0"/>
              <a:t>US NRC construction license: 2012</a:t>
            </a:r>
          </a:p>
          <a:p>
            <a:r>
              <a:rPr lang="en-US" sz="7200" dirty="0" smtClean="0"/>
              <a:t>Forecast start dates in 2008: 2016, 2019</a:t>
            </a:r>
          </a:p>
          <a:p>
            <a:r>
              <a:rPr lang="en-US" sz="7200" dirty="0" smtClean="0"/>
              <a:t>Cost estimate 2009: $9.8 billion; 2013: $11.5 billion</a:t>
            </a:r>
          </a:p>
          <a:p>
            <a:r>
              <a:rPr lang="en-US" sz="7200" dirty="0" smtClean="0"/>
              <a:t>Project termination: 2017; $25 billion projected cost</a:t>
            </a:r>
          </a:p>
          <a:p>
            <a:r>
              <a:rPr lang="en-US" sz="7200" dirty="0" smtClean="0"/>
              <a:t>Amount wasted: $9 billion + $2 billion financing</a:t>
            </a:r>
            <a:r>
              <a:rPr lang="en-US" sz="7200" dirty="0"/>
              <a:t>;</a:t>
            </a:r>
            <a:r>
              <a:rPr lang="en-US" sz="7200" dirty="0" smtClean="0"/>
              <a:t> about 50% complete, but extent of construction problems unknown</a:t>
            </a:r>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269534" y="3638958"/>
            <a:ext cx="4428924" cy="2942590"/>
          </a:xfrm>
        </p:spPr>
      </p:pic>
      <p:sp>
        <p:nvSpPr>
          <p:cNvPr id="5" name="Text Placeholder 4"/>
          <p:cNvSpPr>
            <a:spLocks noGrp="1"/>
          </p:cNvSpPr>
          <p:nvPr>
            <p:ph type="body" sz="quarter" idx="3"/>
          </p:nvPr>
        </p:nvSpPr>
        <p:spPr>
          <a:xfrm>
            <a:off x="6172200" y="1621766"/>
            <a:ext cx="5183188" cy="1748451"/>
          </a:xfrm>
        </p:spPr>
        <p:txBody>
          <a:bodyPr>
            <a:noAutofit/>
          </a:bodyPr>
          <a:lstStyle/>
          <a:p>
            <a:endParaRPr lang="en-US" sz="1800" u="sng" dirty="0" smtClean="0"/>
          </a:p>
          <a:p>
            <a:endParaRPr lang="en-US" sz="1800" u="sng" dirty="0"/>
          </a:p>
          <a:p>
            <a:pPr>
              <a:spcBef>
                <a:spcPts val="600"/>
              </a:spcBef>
            </a:pPr>
            <a:r>
              <a:rPr lang="en-US" sz="1800" u="sng" dirty="0" smtClean="0"/>
              <a:t>Vogtle, units 3 &amp; 4</a:t>
            </a:r>
          </a:p>
          <a:p>
            <a:pPr>
              <a:spcBef>
                <a:spcPts val="600"/>
              </a:spcBef>
            </a:pPr>
            <a:r>
              <a:rPr lang="en-US" sz="1800" dirty="0" smtClean="0"/>
              <a:t>Site preparation: 2009</a:t>
            </a:r>
          </a:p>
          <a:p>
            <a:pPr>
              <a:spcBef>
                <a:spcPts val="600"/>
              </a:spcBef>
            </a:pPr>
            <a:r>
              <a:rPr lang="en-US" sz="1800" dirty="0" smtClean="0"/>
              <a:t>State of Georgia permission: 2009</a:t>
            </a:r>
          </a:p>
          <a:p>
            <a:pPr>
              <a:spcBef>
                <a:spcPts val="600"/>
              </a:spcBef>
            </a:pPr>
            <a:r>
              <a:rPr lang="en-US" sz="1800" dirty="0" smtClean="0"/>
              <a:t>US NRC construction license: 2012</a:t>
            </a:r>
          </a:p>
          <a:p>
            <a:pPr>
              <a:spcBef>
                <a:spcPts val="600"/>
              </a:spcBef>
            </a:pPr>
            <a:r>
              <a:rPr lang="en-US" sz="1800" dirty="0" smtClean="0"/>
              <a:t>Forecast start dates in 2008:  2016, 2017</a:t>
            </a:r>
          </a:p>
          <a:p>
            <a:pPr>
              <a:spcBef>
                <a:spcPts val="600"/>
              </a:spcBef>
            </a:pPr>
            <a:r>
              <a:rPr lang="en-US" sz="1800" dirty="0" smtClean="0"/>
              <a:t>Cost estimate in 2009: $14 billion</a:t>
            </a:r>
          </a:p>
          <a:p>
            <a:pPr>
              <a:spcBef>
                <a:spcPts val="600"/>
              </a:spcBef>
            </a:pPr>
            <a:r>
              <a:rPr lang="en-US" sz="1800" dirty="0" smtClean="0"/>
              <a:t>Actual start dates: 2023, 2024</a:t>
            </a:r>
          </a:p>
          <a:p>
            <a:pPr>
              <a:spcBef>
                <a:spcPts val="600"/>
              </a:spcBef>
            </a:pPr>
            <a:r>
              <a:rPr lang="en-US" sz="1800" dirty="0" smtClean="0"/>
              <a:t>Cost: $36 billion (with $12 billion US DOE loan guarantees)</a:t>
            </a:r>
            <a:endParaRPr lang="en-US" sz="1800" dirty="0"/>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172200" y="3487783"/>
            <a:ext cx="5183188" cy="2961895"/>
          </a:xfrm>
        </p:spPr>
      </p:pic>
    </p:spTree>
    <p:extLst>
      <p:ext uri="{BB962C8B-B14F-4D97-AF65-F5344CB8AC3E}">
        <p14:creationId xmlns:p14="http://schemas.microsoft.com/office/powerpoint/2010/main" val="15048902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0165"/>
            <a:ext cx="10515600" cy="1940943"/>
          </a:xfrm>
        </p:spPr>
        <p:txBody>
          <a:bodyPr>
            <a:normAutofit fontScale="90000"/>
          </a:bodyPr>
          <a:lstStyle/>
          <a:p>
            <a:pPr algn="ctr"/>
            <a:r>
              <a:rPr lang="en-US" sz="2700" b="1" u="sng" dirty="0" smtClean="0"/>
              <a:t/>
            </a:r>
            <a:br>
              <a:rPr lang="en-US" sz="2700" b="1" u="sng" dirty="0" smtClean="0"/>
            </a:br>
            <a:r>
              <a:rPr lang="en-US" sz="2700" b="1" u="sng" dirty="0" smtClean="0"/>
              <a:t>Total Failure: </a:t>
            </a:r>
            <a:r>
              <a:rPr lang="en-US" sz="2700" b="1" dirty="0" smtClean="0"/>
              <a:t>VC Summer AP1000 units 2 &amp; 3, South Carolina Electric &amp; Gas;  construction started in 2009, halted in 2017 after $9 billion wasted on construction. </a:t>
            </a:r>
            <a:r>
              <a:rPr lang="en-US" sz="2700" b="1" u="sng" dirty="0" smtClean="0"/>
              <a:t>Partial Failure: </a:t>
            </a:r>
            <a:r>
              <a:rPr lang="en-US" sz="2700" b="1" dirty="0" smtClean="0"/>
              <a:t>Vogtle AP1000, units 3 &amp; 4, Georgia Power Company; construction started in 2009, were to be finished in 2016 and 2017 but started operation in 2023 and 2024. The cost went from estimated $14.5 billion to $36 billion. This project could be the world’s most expensive nuclear reactors and most expensive power facility.</a:t>
            </a:r>
            <a:br>
              <a:rPr lang="en-US" sz="2700" b="1" dirty="0" smtClean="0"/>
            </a:br>
            <a:r>
              <a:rPr lang="en-US" sz="2700" b="1" dirty="0" smtClean="0"/>
              <a:t/>
            </a:r>
            <a:br>
              <a:rPr lang="en-US" sz="2700" b="1" dirty="0" smtClean="0"/>
            </a:br>
            <a:r>
              <a:rPr lang="en-US" sz="2000" b="1" dirty="0" smtClean="0"/>
              <a:t>Photos: VC Summer, November 2020, ©High Flyer &amp;  Vogtle, 18 February 2024</a:t>
            </a:r>
            <a:endParaRPr lang="en-US" sz="2000" b="1"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659999"/>
            <a:ext cx="5181600" cy="3284394"/>
          </a:xfrm>
        </p:spPr>
      </p:pic>
      <p:pic>
        <p:nvPicPr>
          <p:cNvPr id="7"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38200" y="2659999"/>
            <a:ext cx="5181600" cy="3214589"/>
          </a:xfrm>
        </p:spPr>
      </p:pic>
    </p:spTree>
    <p:extLst>
      <p:ext uri="{BB962C8B-B14F-4D97-AF65-F5344CB8AC3E}">
        <p14:creationId xmlns:p14="http://schemas.microsoft.com/office/powerpoint/2010/main" val="39919327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300436"/>
          </a:xfrm>
        </p:spPr>
        <p:txBody>
          <a:bodyPr>
            <a:normAutofit fontScale="90000"/>
          </a:bodyPr>
          <a:lstStyle/>
          <a:p>
            <a:pPr algn="ctr"/>
            <a:r>
              <a:rPr lang="en-US" sz="2800" b="1" dirty="0" smtClean="0"/>
              <a:t>Hard-hitting report by public-interest groups in Georgia on the host of problems with the Vogtle project, released on 30 May 2024: </a:t>
            </a:r>
            <a:br>
              <a:rPr lang="en-US" sz="2800" b="1" dirty="0" smtClean="0"/>
            </a:br>
            <a:r>
              <a:rPr lang="en-US" sz="2800" b="1" dirty="0"/>
              <a:t/>
            </a:r>
            <a:br>
              <a:rPr lang="en-US" sz="2800" b="1" dirty="0"/>
            </a:br>
            <a:r>
              <a:rPr lang="en-US" sz="3100" b="1" i="1" u="sng" dirty="0" smtClean="0">
                <a:solidFill>
                  <a:srgbClr val="FF0000"/>
                </a:solidFill>
              </a:rPr>
              <a:t>PLANT </a:t>
            </a:r>
            <a:r>
              <a:rPr lang="en-US" sz="3100" b="1" i="1" u="sng" dirty="0">
                <a:solidFill>
                  <a:srgbClr val="FF0000"/>
                </a:solidFill>
              </a:rPr>
              <a:t>VOGTLE:  The True Cost of Nuclear Power in the </a:t>
            </a:r>
            <a:r>
              <a:rPr lang="en-US" sz="3100" b="1" i="1" u="sng" dirty="0" smtClean="0">
                <a:solidFill>
                  <a:srgbClr val="FF0000"/>
                </a:solidFill>
              </a:rPr>
              <a:t>U.S.</a:t>
            </a:r>
            <a:r>
              <a:rPr lang="en-US" sz="3100" b="1" u="sng" dirty="0" smtClean="0">
                <a:solidFill>
                  <a:srgbClr val="FF0000"/>
                </a:solidFill>
              </a:rPr>
              <a:t>  </a:t>
            </a:r>
            <a:r>
              <a:rPr lang="en-US" sz="2800" b="1" u="sng" dirty="0" smtClean="0">
                <a:solidFill>
                  <a:srgbClr val="FF0000"/>
                </a:solidFill>
              </a:rPr>
              <a:t/>
            </a:r>
            <a:br>
              <a:rPr lang="en-US" sz="2800" b="1" u="sng" dirty="0" smtClean="0">
                <a:solidFill>
                  <a:srgbClr val="FF0000"/>
                </a:solidFill>
              </a:rPr>
            </a:br>
            <a:r>
              <a:rPr lang="en-US" sz="2800" b="1" u="sng" dirty="0" smtClean="0"/>
              <a:t/>
            </a:r>
            <a:br>
              <a:rPr lang="en-US" sz="2800" b="1" u="sng" dirty="0" smtClean="0"/>
            </a:br>
            <a:r>
              <a:rPr lang="en-US" sz="2800" b="1" u="sng" dirty="0">
                <a:hlinkClick r:id="rId2"/>
              </a:rPr>
              <a:t>https://</a:t>
            </a:r>
            <a:r>
              <a:rPr lang="en-US" sz="2800" b="1" u="sng" dirty="0" smtClean="0">
                <a:hlinkClick r:id="rId2"/>
              </a:rPr>
              <a:t>www.pattyforpsc.com/wp-content/uploads/2024/06/Truth-about-Vogtle-report.pdf</a:t>
            </a:r>
            <a:r>
              <a:rPr lang="en-US" sz="2800" b="1" u="sng" dirty="0" smtClean="0"/>
              <a:t/>
            </a:r>
            <a:br>
              <a:rPr lang="en-US" sz="2800" b="1" u="sng" dirty="0" smtClean="0"/>
            </a:br>
            <a:endParaRPr lang="en-US" sz="2800" dirty="0"/>
          </a:p>
        </p:txBody>
      </p:sp>
      <p:pic>
        <p:nvPicPr>
          <p:cNvPr id="4" name="Content Placeholder 3"/>
          <p:cNvPicPr>
            <a:picLocks noGrp="1" noChangeAspect="1"/>
          </p:cNvPicPr>
          <p:nvPr>
            <p:ph idx="1"/>
          </p:nvPr>
        </p:nvPicPr>
        <p:blipFill>
          <a:blip r:embed="rId3"/>
          <a:stretch>
            <a:fillRect/>
          </a:stretch>
        </p:blipFill>
        <p:spPr>
          <a:xfrm>
            <a:off x="4304581" y="2665561"/>
            <a:ext cx="3579962" cy="3847381"/>
          </a:xfrm>
          <a:prstGeom prst="rect">
            <a:avLst/>
          </a:prstGeom>
        </p:spPr>
      </p:pic>
    </p:spTree>
    <p:extLst>
      <p:ext uri="{BB962C8B-B14F-4D97-AF65-F5344CB8AC3E}">
        <p14:creationId xmlns:p14="http://schemas.microsoft.com/office/powerpoint/2010/main" val="36613478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724932"/>
          </a:xfrm>
        </p:spPr>
        <p:txBody>
          <a:bodyPr>
            <a:noAutofit/>
          </a:bodyPr>
          <a:lstStyle/>
          <a:p>
            <a:pPr algn="ctr"/>
            <a:r>
              <a:rPr lang="en-US" sz="2700" b="1" dirty="0"/>
              <a:t>License application </a:t>
            </a:r>
            <a:r>
              <a:rPr lang="en-US" sz="2700" b="1" dirty="0" smtClean="0"/>
              <a:t>for VC Summer to </a:t>
            </a:r>
            <a:r>
              <a:rPr lang="en-US" sz="2700" b="1" dirty="0"/>
              <a:t>the US Nuclear Regulatory Commission in </a:t>
            </a:r>
            <a:r>
              <a:rPr lang="en-US" sz="2700" b="1" dirty="0" smtClean="0"/>
              <a:t>2008; </a:t>
            </a:r>
            <a:r>
              <a:rPr lang="en-US" sz="2700" b="1" dirty="0"/>
              <a:t>license granted in 2012 and terminated in 2019 (US NRC licensing information: </a:t>
            </a:r>
            <a:r>
              <a:rPr lang="en-US" sz="2700" b="1" dirty="0">
                <a:hlinkClick r:id="rId2"/>
              </a:rPr>
              <a:t>https://www.nrc.gov/reactors/new-reactors/large-lwr/col/summer.html</a:t>
            </a:r>
            <a:r>
              <a:rPr lang="en-US" sz="2700" b="1" dirty="0" smtClean="0"/>
              <a:t>). Environmental Impact Statement was inadequate, with no plan for disposal of the highly radioactive spent fuel.</a:t>
            </a:r>
            <a:endParaRPr lang="en-US" sz="2700" b="1" dirty="0"/>
          </a:p>
        </p:txBody>
      </p:sp>
      <p:pic>
        <p:nvPicPr>
          <p:cNvPr id="5"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95196" y="2667490"/>
            <a:ext cx="2667608" cy="2667608"/>
          </a:xfrm>
        </p:spPr>
      </p:pic>
      <p:pic>
        <p:nvPicPr>
          <p:cNvPr id="6" name="Content Placeholder 3"/>
          <p:cNvPicPr>
            <a:picLocks noGrp="1" noChangeAspect="1"/>
          </p:cNvPicPr>
          <p:nvPr>
            <p:ph sz="half" idx="2"/>
          </p:nvPr>
        </p:nvPicPr>
        <p:blipFill>
          <a:blip r:embed="rId4"/>
          <a:stretch>
            <a:fillRect/>
          </a:stretch>
        </p:blipFill>
        <p:spPr>
          <a:xfrm>
            <a:off x="6884126" y="2312127"/>
            <a:ext cx="3448593" cy="3864836"/>
          </a:xfrm>
          <a:prstGeom prst="rect">
            <a:avLst/>
          </a:prstGeom>
        </p:spPr>
      </p:pic>
    </p:spTree>
    <p:extLst>
      <p:ext uri="{BB962C8B-B14F-4D97-AF65-F5344CB8AC3E}">
        <p14:creationId xmlns:p14="http://schemas.microsoft.com/office/powerpoint/2010/main" val="6750524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Solar power, battery storage and wind are growing rapidly in California; gas use is falling.</a:t>
            </a:r>
            <a:endParaRPr lang="en-US" sz="28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0969" y="1825625"/>
            <a:ext cx="7390062" cy="4351338"/>
          </a:xfrm>
        </p:spPr>
      </p:pic>
    </p:spTree>
    <p:extLst>
      <p:ext uri="{BB962C8B-B14F-4D97-AF65-F5344CB8AC3E}">
        <p14:creationId xmlns:p14="http://schemas.microsoft.com/office/powerpoint/2010/main" val="35426792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smtClean="0"/>
              <a:t>As an extra benefit to the company, Westinghouse likely wants the business to supply AP1000 fuel and has uranium fuel fabrication facilities in Columbia, South Carolina &amp; </a:t>
            </a:r>
            <a:r>
              <a:rPr lang="en-US" sz="2800" b="1" dirty="0"/>
              <a:t>Västerås, </a:t>
            </a:r>
            <a:r>
              <a:rPr lang="en-US" sz="2800" b="1" dirty="0" smtClean="0"/>
              <a:t>Sweden.</a:t>
            </a:r>
            <a:endParaRPr lang="en-US" sz="2800" b="1" dirty="0"/>
          </a:p>
        </p:txBody>
      </p:sp>
      <p:pic>
        <p:nvPicPr>
          <p:cNvPr id="6" name="Content Placeholder 5"/>
          <p:cNvPicPr>
            <a:picLocks noGrp="1"/>
          </p:cNvPicPr>
          <p:nvPr>
            <p:ph sz="half" idx="2"/>
          </p:nvPr>
        </p:nvPicPr>
        <p:blipFill>
          <a:blip r:embed="rId2"/>
          <a:stretch>
            <a:fillRect/>
          </a:stretch>
        </p:blipFill>
        <p:spPr>
          <a:xfrm>
            <a:off x="6296296" y="2077954"/>
            <a:ext cx="5057503" cy="3846679"/>
          </a:xfrm>
          <a:prstGeom prst="rect">
            <a:avLst/>
          </a:prstGeom>
        </p:spPr>
      </p:pic>
      <p:pic>
        <p:nvPicPr>
          <p:cNvPr id="7" name="Content Placeholder 4"/>
          <p:cNvPicPr>
            <a:picLocks noGrp="1" noChangeAspect="1"/>
          </p:cNvPicPr>
          <p:nvPr>
            <p:ph sz="half" idx="1"/>
          </p:nvPr>
        </p:nvPicPr>
        <p:blipFill>
          <a:blip r:embed="rId3"/>
          <a:stretch>
            <a:fillRect/>
          </a:stretch>
        </p:blipFill>
        <p:spPr>
          <a:xfrm>
            <a:off x="1449977" y="2521131"/>
            <a:ext cx="3775165" cy="3135085"/>
          </a:xfrm>
          <a:prstGeom prst="rect">
            <a:avLst/>
          </a:prstGeom>
        </p:spPr>
      </p:pic>
      <p:sp>
        <p:nvSpPr>
          <p:cNvPr id="9" name="Right Arrow 8"/>
          <p:cNvSpPr/>
          <p:nvPr/>
        </p:nvSpPr>
        <p:spPr>
          <a:xfrm>
            <a:off x="8242663" y="3265716"/>
            <a:ext cx="582384" cy="313508"/>
          </a:xfrm>
          <a:prstGeom prst="rightArrow">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507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3312" y="0"/>
            <a:ext cx="9325376" cy="6858000"/>
          </a:xfrm>
          <a:prstGeom prst="rect">
            <a:avLst/>
          </a:prstGeom>
        </p:spPr>
      </p:pic>
    </p:spTree>
    <p:extLst>
      <p:ext uri="{BB962C8B-B14F-4D97-AF65-F5344CB8AC3E}">
        <p14:creationId xmlns:p14="http://schemas.microsoft.com/office/powerpoint/2010/main" val="27496098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619" y="365125"/>
            <a:ext cx="10629181" cy="1843237"/>
          </a:xfrm>
        </p:spPr>
        <p:txBody>
          <a:bodyPr>
            <a:noAutofit/>
          </a:bodyPr>
          <a:lstStyle/>
          <a:p>
            <a:pPr algn="ctr"/>
            <a:r>
              <a:rPr lang="en-US" sz="2700" b="1" dirty="0" smtClean="0"/>
              <a:t>Articulated rail car (Schnabel wagon) problems when carrying Vogtle AP1000 reactor pressure vessel (RPV) - made in South Korea - out of port of Savannah, Georgia USA. How will RPVs be transported? In the US, rail was the only option. RPVs remain  at the VC Summer site, exposed to the weather.</a:t>
            </a:r>
            <a:br>
              <a:rPr lang="en-US" sz="2700" b="1" dirty="0" smtClean="0"/>
            </a:br>
            <a:r>
              <a:rPr lang="en-US" sz="2700" b="1" dirty="0"/>
              <a:t/>
            </a:r>
            <a:br>
              <a:rPr lang="en-US" sz="2700" b="1" dirty="0"/>
            </a:br>
            <a:r>
              <a:rPr lang="en-US" sz="1800" dirty="0" smtClean="0"/>
              <a:t>Photo January 2013</a:t>
            </a:r>
            <a:endParaRPr lang="en-US" sz="1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2467155"/>
            <a:ext cx="5801784" cy="3709808"/>
          </a:xfrm>
        </p:spPr>
      </p:pic>
    </p:spTree>
    <p:extLst>
      <p:ext uri="{BB962C8B-B14F-4D97-AF65-F5344CB8AC3E}">
        <p14:creationId xmlns:p14="http://schemas.microsoft.com/office/powerpoint/2010/main" val="35821274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886370"/>
          </a:xfrm>
        </p:spPr>
        <p:txBody>
          <a:bodyPr>
            <a:noAutofit/>
          </a:bodyPr>
          <a:lstStyle/>
          <a:p>
            <a:pPr algn="ctr"/>
            <a:r>
              <a:rPr lang="en-US" sz="2700" b="1" dirty="0" smtClean="0"/>
              <a:t>The U.S Department of Energy’s “Office of Nuclear Energy” is in on the cover-up about Vogtle’s construction problems, massive cost overruns and endless schedule delays. There’s not a word about those issues in this DOE feel-good video from 7 May 2024, days after unit 4 started operation: </a:t>
            </a:r>
            <a:r>
              <a:rPr lang="en-US" sz="2800" b="1" dirty="0" smtClean="0"/>
              <a:t> </a:t>
            </a:r>
            <a:br>
              <a:rPr lang="en-US" sz="2800" b="1" dirty="0" smtClean="0"/>
            </a:br>
            <a:r>
              <a:rPr lang="en-US" sz="2800" b="1" dirty="0" smtClean="0">
                <a:hlinkClick r:id="rId2"/>
              </a:rPr>
              <a:t>https://www.youtube.com/watch?v=fY7qrDeffec</a:t>
            </a:r>
            <a:endParaRPr lang="en-US" sz="2800" b="1" dirty="0"/>
          </a:p>
        </p:txBody>
      </p:sp>
      <p:pic>
        <p:nvPicPr>
          <p:cNvPr id="4" name="Content Placeholder 3"/>
          <p:cNvPicPr>
            <a:picLocks noGrp="1" noChangeAspect="1"/>
          </p:cNvPicPr>
          <p:nvPr>
            <p:ph idx="1"/>
          </p:nvPr>
        </p:nvPicPr>
        <p:blipFill>
          <a:blip r:embed="rId3"/>
          <a:stretch>
            <a:fillRect/>
          </a:stretch>
        </p:blipFill>
        <p:spPr>
          <a:xfrm>
            <a:off x="2900102" y="2518913"/>
            <a:ext cx="6391795" cy="3658050"/>
          </a:xfrm>
          <a:prstGeom prst="rect">
            <a:avLst/>
          </a:prstGeom>
        </p:spPr>
      </p:pic>
    </p:spTree>
    <p:extLst>
      <p:ext uri="{BB962C8B-B14F-4D97-AF65-F5344CB8AC3E}">
        <p14:creationId xmlns:p14="http://schemas.microsoft.com/office/powerpoint/2010/main" val="40939169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336429"/>
            <a:ext cx="6547449" cy="1854679"/>
          </a:xfrm>
        </p:spPr>
        <p:txBody>
          <a:bodyPr>
            <a:normAutofit fontScale="90000"/>
          </a:bodyPr>
          <a:lstStyle/>
          <a:p>
            <a:r>
              <a:rPr lang="en-US" sz="2200" b="1" dirty="0" smtClean="0"/>
              <a:t/>
            </a:r>
            <a:br>
              <a:rPr lang="en-US" sz="2200" b="1" dirty="0" smtClean="0"/>
            </a:br>
            <a:r>
              <a:rPr lang="en-US" sz="2200" b="1" dirty="0"/>
              <a:t/>
            </a:r>
            <a:br>
              <a:rPr lang="en-US" sz="2200" b="1" dirty="0"/>
            </a:br>
            <a:r>
              <a:rPr lang="en-US" sz="2200" b="1" dirty="0" smtClean="0"/>
              <a:t/>
            </a:r>
            <a:br>
              <a:rPr lang="en-US" sz="2200" b="1" dirty="0" smtClean="0"/>
            </a:br>
            <a:r>
              <a:rPr lang="en-US" sz="2200" b="1" dirty="0"/>
              <a:t/>
            </a:r>
            <a:br>
              <a:rPr lang="en-US" sz="2200" b="1" dirty="0"/>
            </a:br>
            <a:r>
              <a:rPr lang="en-US" sz="2200" b="1" dirty="0" smtClean="0"/>
              <a:t/>
            </a:r>
            <a:br>
              <a:rPr lang="en-US" sz="2200" b="1" dirty="0" smtClean="0"/>
            </a:br>
            <a:r>
              <a:rPr lang="en-US" sz="2200" b="1" u="sng" dirty="0" smtClean="0"/>
              <a:t>The reasons for failure</a:t>
            </a:r>
            <a:r>
              <a:rPr lang="en-US" sz="2200" b="1" dirty="0" smtClean="0"/>
              <a:t> are multi-faceted. U.S. Department of Energy finally admitted in 2023 some of the debilitating problems in pursuit of the Westinghouse AP1000 reactors, which NGOs were aware of for 10 years. Due to the AP1000 experience, DOE has turned away from large reactors and is now aggressively pushing speculative smaller reactor schemes.</a:t>
            </a:r>
            <a:br>
              <a:rPr lang="en-US" sz="2200" b="1" dirty="0" smtClean="0"/>
            </a:br>
            <a:r>
              <a:rPr lang="en-US" sz="1600" b="1" dirty="0"/>
              <a:t/>
            </a:r>
            <a:br>
              <a:rPr lang="en-US" sz="1600" b="1" dirty="0"/>
            </a:br>
            <a:endParaRPr lang="en-US" sz="1600" b="1" dirty="0"/>
          </a:p>
        </p:txBody>
      </p:sp>
      <p:pic>
        <p:nvPicPr>
          <p:cNvPr id="5" name="Content Placeholder 4"/>
          <p:cNvPicPr>
            <a:picLocks noGrp="1" noChangeAspect="1"/>
          </p:cNvPicPr>
          <p:nvPr>
            <p:ph idx="1"/>
          </p:nvPr>
        </p:nvPicPr>
        <p:blipFill>
          <a:blip r:embed="rId2"/>
          <a:stretch>
            <a:fillRect/>
          </a:stretch>
        </p:blipFill>
        <p:spPr>
          <a:xfrm>
            <a:off x="7237562" y="1449238"/>
            <a:ext cx="3088256" cy="4154733"/>
          </a:xfrm>
          <a:prstGeom prst="rect">
            <a:avLst/>
          </a:prstGeom>
        </p:spPr>
      </p:pic>
      <p:sp>
        <p:nvSpPr>
          <p:cNvPr id="4" name="Text Placeholder 3"/>
          <p:cNvSpPr>
            <a:spLocks noGrp="1"/>
          </p:cNvSpPr>
          <p:nvPr>
            <p:ph type="body" sz="half" idx="2"/>
          </p:nvPr>
        </p:nvSpPr>
        <p:spPr>
          <a:xfrm>
            <a:off x="839788" y="1966823"/>
            <a:ext cx="6251125" cy="4718648"/>
          </a:xfrm>
        </p:spPr>
        <p:txBody>
          <a:bodyPr>
            <a:normAutofit fontScale="32500" lnSpcReduction="20000"/>
          </a:bodyPr>
          <a:lstStyle/>
          <a:p>
            <a:pPr marL="342900" indent="-342900">
              <a:lnSpc>
                <a:spcPts val="120"/>
              </a:lnSpc>
              <a:spcBef>
                <a:spcPts val="0"/>
              </a:spcBef>
              <a:buFont typeface="Arial" panose="020B0604020202020204" pitchFamily="34" charset="0"/>
              <a:buChar char="•"/>
            </a:pPr>
            <a:endParaRPr lang="en-US" sz="6200" dirty="0" smtClean="0"/>
          </a:p>
          <a:p>
            <a:pPr marL="342900" indent="-342900">
              <a:lnSpc>
                <a:spcPts val="120"/>
              </a:lnSpc>
              <a:spcBef>
                <a:spcPts val="0"/>
              </a:spcBef>
              <a:buFont typeface="Arial" panose="020B0604020202020204" pitchFamily="34" charset="0"/>
              <a:buChar char="•"/>
            </a:pPr>
            <a:endParaRPr lang="en-US" sz="6200" dirty="0" smtClean="0"/>
          </a:p>
          <a:p>
            <a:pPr marL="342900" indent="-342900">
              <a:lnSpc>
                <a:spcPts val="120"/>
              </a:lnSpc>
              <a:spcBef>
                <a:spcPts val="0"/>
              </a:spcBef>
              <a:buFont typeface="Arial" panose="020B0604020202020204" pitchFamily="34" charset="0"/>
              <a:buChar char="•"/>
            </a:pPr>
            <a:endParaRPr lang="en-US" sz="6200" dirty="0"/>
          </a:p>
          <a:p>
            <a:pPr marL="342900" indent="-342900">
              <a:lnSpc>
                <a:spcPts val="120"/>
              </a:lnSpc>
              <a:spcBef>
                <a:spcPts val="0"/>
              </a:spcBef>
              <a:buFont typeface="Arial" panose="020B0604020202020204" pitchFamily="34" charset="0"/>
              <a:buChar char="•"/>
            </a:pPr>
            <a:r>
              <a:rPr lang="en-US" sz="6200" dirty="0" smtClean="0"/>
              <a:t>Inadequate </a:t>
            </a:r>
            <a:r>
              <a:rPr lang="en-US" sz="6200" dirty="0"/>
              <a:t>integrated project </a:t>
            </a:r>
            <a:r>
              <a:rPr lang="en-US" sz="6200" dirty="0" smtClean="0"/>
              <a:t>schedule,</a:t>
            </a:r>
          </a:p>
          <a:p>
            <a:pPr marL="342900" indent="-342900">
              <a:lnSpc>
                <a:spcPct val="120000"/>
              </a:lnSpc>
              <a:spcBef>
                <a:spcPts val="400"/>
              </a:spcBef>
              <a:buFont typeface="Arial" panose="020B0604020202020204" pitchFamily="34" charset="0"/>
              <a:buChar char="•"/>
            </a:pPr>
            <a:r>
              <a:rPr lang="en-US" sz="6200" dirty="0" smtClean="0"/>
              <a:t>Shortage </a:t>
            </a:r>
            <a:r>
              <a:rPr lang="en-US" sz="6200" dirty="0"/>
              <a:t>of experienced </a:t>
            </a:r>
            <a:r>
              <a:rPr lang="en-US" sz="6200" dirty="0" smtClean="0"/>
              <a:t>labor,  </a:t>
            </a:r>
            <a:endParaRPr lang="en-US" sz="6200" dirty="0"/>
          </a:p>
          <a:p>
            <a:pPr marL="342900" indent="-342900">
              <a:lnSpc>
                <a:spcPct val="120000"/>
              </a:lnSpc>
              <a:spcBef>
                <a:spcPts val="400"/>
              </a:spcBef>
              <a:buFont typeface="Arial" panose="020B0604020202020204" pitchFamily="34" charset="0"/>
              <a:buChar char="•"/>
            </a:pPr>
            <a:r>
              <a:rPr lang="en-US" sz="6200" dirty="0" smtClean="0"/>
              <a:t>Failure </a:t>
            </a:r>
            <a:r>
              <a:rPr lang="en-US" sz="6200" dirty="0"/>
              <a:t>of supply </a:t>
            </a:r>
            <a:r>
              <a:rPr lang="en-US" sz="6200" dirty="0" smtClean="0"/>
              <a:t>chains,</a:t>
            </a:r>
            <a:endParaRPr lang="en-US" sz="6200" dirty="0"/>
          </a:p>
          <a:p>
            <a:pPr marL="342900" indent="-342900">
              <a:lnSpc>
                <a:spcPct val="120000"/>
              </a:lnSpc>
              <a:spcBef>
                <a:spcPts val="400"/>
              </a:spcBef>
              <a:buFont typeface="Arial" panose="020B0604020202020204" pitchFamily="34" charset="0"/>
              <a:buChar char="•"/>
            </a:pPr>
            <a:r>
              <a:rPr lang="en-US" sz="6200" dirty="0"/>
              <a:t>Lack of companies with nuclear </a:t>
            </a:r>
            <a:r>
              <a:rPr lang="en-US" sz="6200" dirty="0" smtClean="0"/>
              <a:t>certification,</a:t>
            </a:r>
            <a:endParaRPr lang="en-US" sz="6200" dirty="0"/>
          </a:p>
          <a:p>
            <a:pPr marL="342900" indent="-342900">
              <a:lnSpc>
                <a:spcPct val="120000"/>
              </a:lnSpc>
              <a:spcBef>
                <a:spcPts val="400"/>
              </a:spcBef>
              <a:buFont typeface="Arial" panose="020B0604020202020204" pitchFamily="34" charset="0"/>
              <a:buChar char="•"/>
            </a:pPr>
            <a:r>
              <a:rPr lang="en-US" sz="6200" dirty="0"/>
              <a:t>Incomplete design before start of </a:t>
            </a:r>
            <a:r>
              <a:rPr lang="en-US" sz="6200" dirty="0" smtClean="0"/>
              <a:t>construction,</a:t>
            </a:r>
          </a:p>
          <a:p>
            <a:pPr marL="342900" indent="-342900">
              <a:lnSpc>
                <a:spcPct val="120000"/>
              </a:lnSpc>
              <a:spcBef>
                <a:spcPts val="400"/>
              </a:spcBef>
              <a:buFont typeface="Arial" panose="020B0604020202020204" pitchFamily="34" charset="0"/>
              <a:buChar char="•"/>
            </a:pPr>
            <a:r>
              <a:rPr lang="en-US" sz="6200" dirty="0"/>
              <a:t>Ongoing design issues of </a:t>
            </a:r>
            <a:r>
              <a:rPr lang="en-US" sz="6200" dirty="0" smtClean="0"/>
              <a:t>safety concern,</a:t>
            </a:r>
            <a:endParaRPr lang="en-US" sz="6200" dirty="0"/>
          </a:p>
          <a:p>
            <a:pPr marL="342900" indent="-342900">
              <a:lnSpc>
                <a:spcPct val="120000"/>
              </a:lnSpc>
              <a:spcBef>
                <a:spcPts val="400"/>
              </a:spcBef>
              <a:buFont typeface="Arial" panose="020B0604020202020204" pitchFamily="34" charset="0"/>
              <a:buChar char="•"/>
            </a:pPr>
            <a:r>
              <a:rPr lang="en-US" sz="6200" dirty="0" smtClean="0"/>
              <a:t>Lack of coordination between construction consortiums (Westinghouse &amp; construction companies) and owners (electric utilities),</a:t>
            </a:r>
            <a:endParaRPr lang="en-US" sz="6200" dirty="0"/>
          </a:p>
          <a:p>
            <a:pPr marL="342900" indent="-342900">
              <a:lnSpc>
                <a:spcPct val="120000"/>
              </a:lnSpc>
              <a:spcBef>
                <a:spcPts val="400"/>
              </a:spcBef>
              <a:buFont typeface="Arial" panose="020B0604020202020204" pitchFamily="34" charset="0"/>
              <a:buChar char="•"/>
            </a:pPr>
            <a:r>
              <a:rPr lang="en-US" sz="6200" dirty="0" smtClean="0"/>
              <a:t>Construction problems,</a:t>
            </a:r>
            <a:endParaRPr lang="en-US" sz="6200" dirty="0"/>
          </a:p>
          <a:p>
            <a:pPr marL="342900" indent="-342900">
              <a:lnSpc>
                <a:spcPct val="120000"/>
              </a:lnSpc>
              <a:spcBef>
                <a:spcPts val="400"/>
              </a:spcBef>
              <a:buFont typeface="Arial" panose="020B0604020202020204" pitchFamily="34" charset="0"/>
              <a:buChar char="•"/>
            </a:pPr>
            <a:r>
              <a:rPr lang="en-US" sz="6200" dirty="0"/>
              <a:t>Endless </a:t>
            </a:r>
            <a:r>
              <a:rPr lang="en-US" sz="6200" dirty="0" smtClean="0"/>
              <a:t>deception and lies to regulators and the public about </a:t>
            </a:r>
            <a:r>
              <a:rPr lang="en-US" sz="6200" dirty="0"/>
              <a:t>schedule delays, </a:t>
            </a:r>
            <a:r>
              <a:rPr lang="en-US" sz="6200" dirty="0" smtClean="0"/>
              <a:t>cost overruns</a:t>
            </a:r>
            <a:r>
              <a:rPr lang="en-US" sz="6200" dirty="0"/>
              <a:t> </a:t>
            </a:r>
            <a:r>
              <a:rPr lang="en-US" sz="6200" dirty="0" smtClean="0"/>
              <a:t>&amp; </a:t>
            </a:r>
            <a:r>
              <a:rPr lang="en-US" sz="6200" dirty="0"/>
              <a:t>rate </a:t>
            </a:r>
            <a:r>
              <a:rPr lang="en-US" sz="6200" dirty="0" smtClean="0"/>
              <a:t>impacts,</a:t>
            </a:r>
            <a:endParaRPr lang="en-US" sz="6200" dirty="0"/>
          </a:p>
          <a:p>
            <a:pPr marL="342900" indent="-342900">
              <a:lnSpc>
                <a:spcPct val="120000"/>
              </a:lnSpc>
              <a:spcBef>
                <a:spcPts val="400"/>
              </a:spcBef>
              <a:buFont typeface="Arial" panose="020B0604020202020204" pitchFamily="34" charset="0"/>
              <a:buChar char="•"/>
            </a:pPr>
            <a:r>
              <a:rPr lang="en-US" sz="6200" dirty="0"/>
              <a:t>No solution to radioactive </a:t>
            </a:r>
            <a:r>
              <a:rPr lang="en-US" sz="6200" dirty="0" smtClean="0"/>
              <a:t>waste disposal,</a:t>
            </a:r>
          </a:p>
          <a:p>
            <a:pPr marL="342900" indent="-342900">
              <a:lnSpc>
                <a:spcPct val="120000"/>
              </a:lnSpc>
              <a:spcBef>
                <a:spcPts val="400"/>
              </a:spcBef>
              <a:buFont typeface="Arial" panose="020B0604020202020204" pitchFamily="34" charset="0"/>
              <a:buChar char="•"/>
            </a:pPr>
            <a:r>
              <a:rPr lang="en-US" sz="6200" dirty="0" smtClean="0"/>
              <a:t>Inadequate review of energy alternatives.</a:t>
            </a:r>
            <a:endParaRPr lang="en-US" sz="6200" dirty="0"/>
          </a:p>
          <a:p>
            <a:endParaRPr lang="en-US" dirty="0"/>
          </a:p>
        </p:txBody>
      </p:sp>
    </p:spTree>
    <p:extLst>
      <p:ext uri="{BB962C8B-B14F-4D97-AF65-F5344CB8AC3E}">
        <p14:creationId xmlns:p14="http://schemas.microsoft.com/office/powerpoint/2010/main" val="4104246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245" y="365124"/>
            <a:ext cx="10843404" cy="2964672"/>
          </a:xfrm>
        </p:spPr>
        <p:txBody>
          <a:bodyPr>
            <a:noAutofit/>
          </a:bodyPr>
          <a:lstStyle/>
          <a:p>
            <a:pPr algn="ctr"/>
            <a:r>
              <a:rPr lang="en-US" sz="2700" b="1" dirty="0" smtClean="0"/>
              <a:t>In reviewing news articles and reports about Westinghouse AP1000 nuclear reactor proposals in Central and Eastern Europe, it’s very clear that the bad news about the problem-plagued AP1000 projects in the U.S. is being hidden or covered up by Westinghouse, the nuclear industry, regulators </a:t>
            </a:r>
            <a:br>
              <a:rPr lang="en-US" sz="2700" b="1" dirty="0" smtClean="0"/>
            </a:br>
            <a:r>
              <a:rPr lang="en-US" sz="2700" b="1" dirty="0" smtClean="0"/>
              <a:t>and the media.  Why no mention here of the VC Summer failure and </a:t>
            </a:r>
            <a:br>
              <a:rPr lang="en-US" sz="2700" b="1" dirty="0" smtClean="0"/>
            </a:br>
            <a:r>
              <a:rPr lang="en-US" sz="2700" b="1" dirty="0" smtClean="0"/>
              <a:t>problems at Vogtle? Is something sinister afoot?</a:t>
            </a:r>
            <a:br>
              <a:rPr lang="en-US" sz="2700" b="1" dirty="0" smtClean="0"/>
            </a:br>
            <a:r>
              <a:rPr lang="en-US" sz="2700" b="1" dirty="0"/>
              <a:t/>
            </a:r>
            <a:br>
              <a:rPr lang="en-US" sz="2700" b="1" dirty="0"/>
            </a:br>
            <a:r>
              <a:rPr lang="en-US" sz="2700" b="1" dirty="0" smtClean="0"/>
              <a:t>The truth must be told in the CEE before Westinghouse or any other reactor vendor is allowed to proceed.</a:t>
            </a:r>
            <a:endParaRPr lang="en-US" sz="2700" b="1" u="sng" dirty="0"/>
          </a:p>
        </p:txBody>
      </p:sp>
      <p:pic>
        <p:nvPicPr>
          <p:cNvPr id="4" name="Content Placeholder 3"/>
          <p:cNvPicPr>
            <a:picLocks noGrp="1" noChangeAspect="1"/>
          </p:cNvPicPr>
          <p:nvPr>
            <p:ph idx="1"/>
          </p:nvPr>
        </p:nvPicPr>
        <p:blipFill>
          <a:blip r:embed="rId2"/>
          <a:stretch>
            <a:fillRect/>
          </a:stretch>
        </p:blipFill>
        <p:spPr>
          <a:xfrm>
            <a:off x="4198189" y="3623094"/>
            <a:ext cx="3795622" cy="2562494"/>
          </a:xfrm>
          <a:prstGeom prst="rect">
            <a:avLst/>
          </a:prstGeom>
        </p:spPr>
      </p:pic>
    </p:spTree>
    <p:extLst>
      <p:ext uri="{BB962C8B-B14F-4D97-AF65-F5344CB8AC3E}">
        <p14:creationId xmlns:p14="http://schemas.microsoft.com/office/powerpoint/2010/main" val="2523938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464" y="483077"/>
            <a:ext cx="11119449" cy="3416063"/>
          </a:xfrm>
        </p:spPr>
        <p:txBody>
          <a:bodyPr>
            <a:normAutofit fontScale="90000"/>
          </a:bodyPr>
          <a:lstStyle/>
          <a:p>
            <a:r>
              <a:rPr lang="en-US" sz="2000" b="1" dirty="0" smtClean="0"/>
              <a:t>On 28 May 2024, Westinghouse released a report entitled </a:t>
            </a:r>
            <a:r>
              <a:rPr lang="en-US" sz="2000" b="1" i="1" u="sng" dirty="0" smtClean="0"/>
              <a:t>2023 Sustainability </a:t>
            </a:r>
            <a:r>
              <a:rPr lang="en-US" sz="2000" b="1" i="1" u="sng" dirty="0"/>
              <a:t>Report</a:t>
            </a:r>
            <a:r>
              <a:rPr lang="en-US" sz="2000" b="1" dirty="0" smtClean="0"/>
              <a:t>. In it, Patrick Fragman, President &amp; CEO presents the same old worn out platitudes related to Westinghouse’s push for the AP1000 and other reactors: </a:t>
            </a:r>
            <a:br>
              <a:rPr lang="en-US" sz="2000" b="1" dirty="0" smtClean="0"/>
            </a:br>
            <a:r>
              <a:rPr lang="en-US" sz="2000" b="1" dirty="0"/>
              <a:t/>
            </a:r>
            <a:br>
              <a:rPr lang="en-US" sz="2000" b="1" dirty="0"/>
            </a:br>
            <a:r>
              <a:rPr lang="en-US" sz="2000" b="1" dirty="0" smtClean="0"/>
              <a:t>“In </a:t>
            </a:r>
            <a:r>
              <a:rPr lang="en-US" sz="2000" b="1" dirty="0"/>
              <a:t>2023, Westinghouse was proud to deliver clean, affordable, and secure </a:t>
            </a:r>
            <a:r>
              <a:rPr lang="en-US" sz="2000" b="1" dirty="0" smtClean="0"/>
              <a:t>nuclear energy </a:t>
            </a:r>
            <a:r>
              <a:rPr lang="en-US" sz="2000" b="1" dirty="0"/>
              <a:t>that meets the needs of both the present and future generations. We </a:t>
            </a:r>
            <a:r>
              <a:rPr lang="en-US" sz="2000" b="1" dirty="0" smtClean="0"/>
              <a:t>also continued </a:t>
            </a:r>
            <a:r>
              <a:rPr lang="en-US" sz="2000" b="1" dirty="0"/>
              <a:t>to advance our own sustainability initiatives across the </a:t>
            </a:r>
            <a:r>
              <a:rPr lang="en-US" sz="2000" b="1" dirty="0" smtClean="0"/>
              <a:t>Westinghouse global </a:t>
            </a:r>
            <a:r>
              <a:rPr lang="en-US" sz="2000" b="1" dirty="0"/>
              <a:t>operational footprint</a:t>
            </a:r>
            <a:r>
              <a:rPr lang="en-US" sz="2000" b="1" dirty="0" smtClean="0"/>
              <a:t>.”</a:t>
            </a:r>
            <a:br>
              <a:rPr lang="en-US" sz="2000" b="1" dirty="0" smtClean="0"/>
            </a:br>
            <a:r>
              <a:rPr lang="en-US" sz="2000" b="1" dirty="0"/>
              <a:t/>
            </a:r>
            <a:br>
              <a:rPr lang="en-US" sz="2000" b="1" dirty="0"/>
            </a:br>
            <a:r>
              <a:rPr lang="en-US" sz="2000" b="1" u="sng" dirty="0" smtClean="0"/>
              <a:t>“Clean” and “secure” and “sustainable”?</a:t>
            </a:r>
            <a:r>
              <a:rPr lang="en-US" sz="2000" b="1" dirty="0" smtClean="0"/>
              <a:t>  Ignores environmental impacts all along the nuclear fuel cycle, especially concerning no disposal solution for highly radioactive spent fuel and ignores risks of nuclear accidents and attacks. </a:t>
            </a:r>
            <a:br>
              <a:rPr lang="en-US" sz="2000" b="1" dirty="0" smtClean="0"/>
            </a:br>
            <a:r>
              <a:rPr lang="en-US" sz="2000" b="1" dirty="0"/>
              <a:t/>
            </a:r>
            <a:br>
              <a:rPr lang="en-US" sz="2000" b="1" dirty="0"/>
            </a:br>
            <a:r>
              <a:rPr lang="en-US" sz="2000" b="1" u="sng" dirty="0" smtClean="0"/>
              <a:t>“Affordable”?</a:t>
            </a:r>
            <a:r>
              <a:rPr lang="en-US" sz="2000" b="1" dirty="0" smtClean="0"/>
              <a:t>  This </a:t>
            </a:r>
            <a:r>
              <a:rPr lang="en-US" sz="2000" b="1" dirty="0"/>
              <a:t>i</a:t>
            </a:r>
            <a:r>
              <a:rPr lang="en-US" sz="2000" b="1" dirty="0" smtClean="0"/>
              <a:t>gnores the failure of the $11 billion wasted so far on construction and interest costs on the twin-unit VC Summer AP1000 project and the near-failure of the twin-unit $36 billion Vogtle project - $18 billion per reactor. Or, almost $48 billion in the US for 2 AP1000 reactors – or about $24 billion per reactor.  Is this the kind of devastating “affordability” that Westinghouse is offering to CEE countries?</a:t>
            </a:r>
            <a:endParaRPr lang="en-US" sz="2000" b="1" dirty="0"/>
          </a:p>
        </p:txBody>
      </p:sp>
      <p:pic>
        <p:nvPicPr>
          <p:cNvPr id="4" name="Content Placeholder 3"/>
          <p:cNvPicPr>
            <a:picLocks noGrp="1" noChangeAspect="1"/>
          </p:cNvPicPr>
          <p:nvPr>
            <p:ph idx="1"/>
          </p:nvPr>
        </p:nvPicPr>
        <p:blipFill>
          <a:blip r:embed="rId2"/>
          <a:stretch>
            <a:fillRect/>
          </a:stretch>
        </p:blipFill>
        <p:spPr>
          <a:xfrm>
            <a:off x="3821501" y="4218317"/>
            <a:ext cx="4606507" cy="2424021"/>
          </a:xfrm>
          <a:prstGeom prst="rect">
            <a:avLst/>
          </a:prstGeom>
        </p:spPr>
      </p:pic>
    </p:spTree>
    <p:extLst>
      <p:ext uri="{BB962C8B-B14F-4D97-AF65-F5344CB8AC3E}">
        <p14:creationId xmlns:p14="http://schemas.microsoft.com/office/powerpoint/2010/main" val="3431245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5"/>
            <a:ext cx="10515600" cy="4017938"/>
          </a:xfrm>
        </p:spPr>
        <p:txBody>
          <a:bodyPr>
            <a:noAutofit/>
          </a:bodyPr>
          <a:lstStyle/>
          <a:p>
            <a:pPr algn="ctr"/>
            <a:r>
              <a:rPr lang="en-US" sz="2400" b="1" dirty="0" smtClean="0"/>
              <a:t>Westinghouse went bankrupt and was sold due to the failed AP1000 projects.</a:t>
            </a:r>
            <a:br>
              <a:rPr lang="en-US" sz="2400" b="1" dirty="0" smtClean="0"/>
            </a:br>
            <a:r>
              <a:rPr lang="en-US" sz="2400" b="1" dirty="0"/>
              <a:t/>
            </a:r>
            <a:br>
              <a:rPr lang="en-US" sz="2400" b="1" dirty="0"/>
            </a:br>
            <a:r>
              <a:rPr lang="en-US" sz="2400" b="1" dirty="0" smtClean="0"/>
              <a:t>The new Westinghouse isn’t the old Westinghouse. Toshiba bought major control in Westinghouse in 2006 then Westinghouse filed for bankruptcy in March 2017 due to the massive cost overruns with the AP1000 projects. Acquired for $4.6 billion in January 2018 by Brookfield Business Partners equity firm. Sold/transferred in 2023 for $7.9 billion - now owned by </a:t>
            </a:r>
            <a:r>
              <a:rPr lang="en-US" sz="2400" b="1" u="sng" dirty="0" smtClean="0"/>
              <a:t>Brookfield Renewable Partners </a:t>
            </a:r>
            <a:r>
              <a:rPr lang="en-US" sz="2400" b="1" dirty="0" smtClean="0"/>
              <a:t>(51%) and </a:t>
            </a:r>
            <a:r>
              <a:rPr lang="en-US" sz="2400" b="1" u="sng" dirty="0" smtClean="0"/>
              <a:t>Cameco</a:t>
            </a:r>
            <a:r>
              <a:rPr lang="en-US" sz="2400" b="1" dirty="0" smtClean="0"/>
              <a:t> (49%), both Canadian companies, but Westinghouse is headquartered in the US.</a:t>
            </a:r>
            <a:br>
              <a:rPr lang="en-US" sz="2400" b="1" dirty="0" smtClean="0"/>
            </a:br>
            <a:r>
              <a:rPr lang="en-US" sz="2400" b="1" dirty="0" smtClean="0"/>
              <a:t/>
            </a:r>
            <a:br>
              <a:rPr lang="en-US" sz="2400" b="1" dirty="0" smtClean="0"/>
            </a:br>
            <a:r>
              <a:rPr lang="en-US" sz="2400" b="1" dirty="0" smtClean="0"/>
              <a:t>Will the financing of the projects here be set up such that if they go badly, that Brookfield will be able to withdraw Westinghouse, minimize any losses and extract as much money as possible, leaving the state and consumers holding the bag? </a:t>
            </a:r>
            <a:endParaRPr lang="en-US" sz="2400" b="1" dirty="0"/>
          </a:p>
        </p:txBody>
      </p:sp>
      <p:pic>
        <p:nvPicPr>
          <p:cNvPr id="4" name="Content Placeholder 3"/>
          <p:cNvPicPr>
            <a:picLocks noGrp="1" noChangeAspect="1"/>
          </p:cNvPicPr>
          <p:nvPr>
            <p:ph idx="1"/>
          </p:nvPr>
        </p:nvPicPr>
        <p:blipFill>
          <a:blip r:embed="rId2"/>
          <a:stretch>
            <a:fillRect/>
          </a:stretch>
        </p:blipFill>
        <p:spPr>
          <a:xfrm>
            <a:off x="4019550" y="4330460"/>
            <a:ext cx="4152900" cy="2104846"/>
          </a:xfrm>
          <a:prstGeom prst="rect">
            <a:avLst/>
          </a:prstGeom>
        </p:spPr>
      </p:pic>
    </p:spTree>
    <p:extLst>
      <p:ext uri="{BB962C8B-B14F-4D97-AF65-F5344CB8AC3E}">
        <p14:creationId xmlns:p14="http://schemas.microsoft.com/office/powerpoint/2010/main" val="21010010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31426"/>
          </a:xfrm>
        </p:spPr>
        <p:txBody>
          <a:bodyPr>
            <a:noAutofit/>
          </a:bodyPr>
          <a:lstStyle/>
          <a:p>
            <a:pPr algn="ctr"/>
            <a:r>
              <a:rPr lang="en-US" sz="2400" b="1" dirty="0" smtClean="0"/>
              <a:t>Vogtle units 3&amp;4, Georgia Power; VC Summer units 2 &amp;3 (terminated in 2017), South Carolina Electric &amp; Gas (60% owner, went bankrupt and was acquired by Dominion Energy in 2019). These are private semi-regulated monopolies which made the decision on their own, with no public input, to pursue the Westinghouse AP1000 (1117 MWe), the only two AP1000 projects that went forward in the US. </a:t>
            </a:r>
            <a:endParaRPr lang="en-US" sz="24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6594" y="2812210"/>
            <a:ext cx="6818812" cy="3666227"/>
          </a:xfrm>
        </p:spPr>
      </p:pic>
    </p:spTree>
    <p:extLst>
      <p:ext uri="{BB962C8B-B14F-4D97-AF65-F5344CB8AC3E}">
        <p14:creationId xmlns:p14="http://schemas.microsoft.com/office/powerpoint/2010/main" val="1341147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969" y="365125"/>
            <a:ext cx="10990053" cy="1325563"/>
          </a:xfrm>
        </p:spPr>
        <p:txBody>
          <a:bodyPr>
            <a:normAutofit fontScale="90000"/>
          </a:bodyPr>
          <a:lstStyle/>
          <a:p>
            <a:pPr algn="ctr"/>
            <a:r>
              <a:rPr lang="en-US" sz="2700" b="1" dirty="0"/>
              <a:t>Georgia (154,000 km², 11 million population), now has 6 nuclear reactors, including 4 at Vogtle, now the largest nuclear power facility in the U.S. (4,536 MWe capacity</a:t>
            </a:r>
            <a:r>
              <a:rPr lang="en-US" sz="2700" dirty="0"/>
              <a:t>).</a:t>
            </a:r>
            <a:br>
              <a:rPr lang="en-US" sz="2700" dirty="0"/>
            </a:br>
            <a:r>
              <a:rPr lang="en-US" sz="2700" b="1" dirty="0"/>
              <a:t/>
            </a:r>
            <a:br>
              <a:rPr lang="en-US" sz="2700" b="1" dirty="0"/>
            </a:br>
            <a:r>
              <a:rPr lang="en-US" sz="2700" b="1" dirty="0"/>
              <a:t>South Carolina (83,000 km², 5.4 million population), </a:t>
            </a:r>
            <a:r>
              <a:rPr lang="en-US" sz="2700" b="1" dirty="0" smtClean="0"/>
              <a:t>7 reactors, started in 1970s &amp; 1980s. </a:t>
            </a:r>
            <a:endParaRPr lang="en-US" sz="2700" dirty="0"/>
          </a:p>
        </p:txBody>
      </p:sp>
      <p:pic>
        <p:nvPicPr>
          <p:cNvPr id="5" name="Content Placeholder 9"/>
          <p:cNvPicPr>
            <a:picLocks noGrp="1" noChangeAspect="1"/>
          </p:cNvPicPr>
          <p:nvPr>
            <p:ph sz="half" idx="1"/>
          </p:nvPr>
        </p:nvPicPr>
        <p:blipFill>
          <a:blip r:embed="rId2"/>
          <a:stretch>
            <a:fillRect/>
          </a:stretch>
        </p:blipFill>
        <p:spPr>
          <a:xfrm>
            <a:off x="838200" y="2054668"/>
            <a:ext cx="5181600" cy="3315269"/>
          </a:xfrm>
          <a:prstGeom prst="rect">
            <a:avLst/>
          </a:prstGeom>
        </p:spPr>
      </p:pic>
      <p:pic>
        <p:nvPicPr>
          <p:cNvPr id="1026" name="Picture 2" descr="C:\Users\Tom Clements\Desktop\Documents\AP1000 2024\map 6.gif"/>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054668"/>
            <a:ext cx="5181600" cy="3893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4933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18619</TotalTime>
  <Words>1999</Words>
  <Application>Microsoft Office PowerPoint</Application>
  <PresentationFormat>Widescreen</PresentationFormat>
  <Paragraphs>78</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Failure of the Westinghouse AP1000 Projects in the USA -  Implications for Central &amp; Eastern Europe  </vt:lpstr>
      <vt:lpstr>From 2008 to 2019, I represented Friends of the Earth in bringing formal, legal interventions before the regulator of electricity utilities in South Carolina - the South Carolina Public Service Commission. Thus, I am intimately familiar with the fate of the two U.S. Westinghouse “Advanced Passive 1000” (AP1000) reactor projects.     Now, I’m with Savannah River Site Watch (SRS Watch,) a NGO that monitors the US Department of Energy’s 1000-square km “Savannah River Site,” in South Carolina, a nuclear weapons facility across the Savannah River from the Vogtle AP1000 site. </vt:lpstr>
      <vt:lpstr> Total Failure: VC Summer AP1000 units 2 &amp; 3, South Carolina Electric &amp; Gas;  construction started in 2009, halted in 2017 after $9 billion wasted on construction. Partial Failure: Vogtle AP1000, units 3 &amp; 4, Georgia Power Company; construction started in 2009, were to be finished in 2016 and 2017 but started operation in 2023 and 2024. The cost went from estimated $14.5 billion to $36 billion. This project could be the world’s most expensive nuclear reactors and most expensive power facility.  Photos: VC Summer, November 2020, ©High Flyer &amp;  Vogtle, 18 February 2024</vt:lpstr>
      <vt:lpstr>     The reasons for failure are multi-faceted. U.S. Department of Energy finally admitted in 2023 some of the debilitating problems in pursuit of the Westinghouse AP1000 reactors, which NGOs were aware of for 10 years. Due to the AP1000 experience, DOE has turned away from large reactors and is now aggressively pushing speculative smaller reactor schemes.  </vt:lpstr>
      <vt:lpstr>In reviewing news articles and reports about Westinghouse AP1000 nuclear reactor proposals in Central and Eastern Europe, it’s very clear that the bad news about the problem-plagued AP1000 projects in the U.S. is being hidden or covered up by Westinghouse, the nuclear industry, regulators  and the media.  Why no mention here of the VC Summer failure and  problems at Vogtle? Is something sinister afoot?  The truth must be told in the CEE before Westinghouse or any other reactor vendor is allowed to proceed.</vt:lpstr>
      <vt:lpstr>On 28 May 2024, Westinghouse released a report entitled 2023 Sustainability Report. In it, Patrick Fragman, President &amp; CEO presents the same old worn out platitudes related to Westinghouse’s push for the AP1000 and other reactors:   “In 2023, Westinghouse was proud to deliver clean, affordable, and secure nuclear energy that meets the needs of both the present and future generations. We also continued to advance our own sustainability initiatives across the Westinghouse global operational footprint.”  “Clean” and “secure” and “sustainable”?  Ignores environmental impacts all along the nuclear fuel cycle, especially concerning no disposal solution for highly radioactive spent fuel and ignores risks of nuclear accidents and attacks.   “Affordable”?  This ignores the failure of the $11 billion wasted so far on construction and interest costs on the twin-unit VC Summer AP1000 project and the near-failure of the twin-unit $36 billion Vogtle project - $18 billion per reactor. Or, almost $48 billion in the US for 2 AP1000 reactors – or about $24 billion per reactor.  Is this the kind of devastating “affordability” that Westinghouse is offering to CEE countries?</vt:lpstr>
      <vt:lpstr>Westinghouse went bankrupt and was sold due to the failed AP1000 projects.  The new Westinghouse isn’t the old Westinghouse. Toshiba bought major control in Westinghouse in 2006 then Westinghouse filed for bankruptcy in March 2017 due to the massive cost overruns with the AP1000 projects. Acquired for $4.6 billion in January 2018 by Brookfield Business Partners equity firm. Sold/transferred in 2023 for $7.9 billion - now owned by Brookfield Renewable Partners (51%) and Cameco (49%), both Canadian companies, but Westinghouse is headquartered in the US.  Will the financing of the projects here be set up such that if they go badly, that Brookfield will be able to withdraw Westinghouse, minimize any losses and extract as much money as possible, leaving the state and consumers holding the bag? </vt:lpstr>
      <vt:lpstr>Vogtle units 3&amp;4, Georgia Power; VC Summer units 2 &amp;3 (terminated in 2017), South Carolina Electric &amp; Gas (60% owner, went bankrupt and was acquired by Dominion Energy in 2019). These are private semi-regulated monopolies which made the decision on their own, with no public input, to pursue the Westinghouse AP1000 (1117 MWe), the only two AP1000 projects that went forward in the US. </vt:lpstr>
      <vt:lpstr>Georgia (154,000 km², 11 million population), now has 6 nuclear reactors, including 4 at Vogtle, now the largest nuclear power facility in the U.S. (4,536 MWe capacity).  South Carolina (83,000 km², 5.4 million population), 7 reactors, started in 1970s &amp; 1980s. </vt:lpstr>
      <vt:lpstr>Vogtle, units 3 &amp;4 (Georgia Power) - 2 AP1000s went into commercial operation 31 July 2023 &amp; 29 April 2024; costing $36 billion, financed from equity, borrowing &amp; from ratepayers. Plus, Vogtle got a $12 billion loan guarantee from DOE, placing U.S. taxpayers at risk.  This project reveals that the word “failure” actually means great success as guaranteed company profits for nuclear reactor construction in a poorly regulated environment is a win for the company no matter the outcome, and the customer always loses.    For now, these are the last large reactors constructed in the US. (photo taken 18 February 2024, by SRS Watch)</vt:lpstr>
      <vt:lpstr>US is down to 94 operating reactors, with only 3 new units in over 25 years.  The bad experience with Vogtle and VC Summer has resulted in a halt to pursuit of large reactors.  The US did not have manufacturing, planning and construction ability to pull off the much advertised “nuclear renaissance.”</vt:lpstr>
      <vt:lpstr>Vogtle unit 4 started in April 2024, and is expected to add only 2% to new US electricity generating capacity in 2024. The overwhelming trend in new electricity generation in the US this year is solar, battery storage, wind and some natural gas. Solar and battery projects - mostly small scale and localized - are all over the US, with concentration in the two most populous states: California (39 million) and Texas (30 million).   (Information from US Energy Information Administration - EIA)</vt:lpstr>
      <vt:lpstr> To be more blunt: Utility mismanagement, Westinghouse problems and negative economics at Plant Vogtle - cost of $36 billion and a 7+-year delay - and cancelation of the VC Summer project, large nuclear reactor construction in the US has been killed by the nuclear industry itself.   There is no sign of recovery and the negative trend continues.  But DOE is frantically pushing speculative “small modular reactors” (SMRs), which face their own problems,  and the first SMR project - by NuScale - failed in November 2023.   (photo from Georgia Power Company)</vt:lpstr>
      <vt:lpstr>The application for VC Summer to “South Carolina Public Service Commission” - a “captured agency” that serves the electricity utilities - was on 30 May 2008. Friends of the Earth-US intervened against the project on 13 August 2008. Unanimously approved: 11 February 2009.   Our predictions beginning in 2008: 1) It was a huge mistake to overlook alternatives. 2) We said that the project would threaten both the company and rate payers with “spiraling increases in construction costs and delays in the construction schedule.” We were proven right from the first day to project termination on 31 July 2017 and company termination in January 2019.</vt:lpstr>
      <vt:lpstr>The AP1000 design went through 19 official changes with the NRC. But flaws remain - passive cooling tank on top of the reactor could be ruptured by earthquake or attack and “reactor pressure vessel” cooling after an accident could be lost. In the event of a reactor breach, the “shield building” is open to the environment and is not sealed containment. </vt:lpstr>
      <vt:lpstr>The NRC issued a construction license in 2012 and “first nuclear concrete” (FNC) was poured that year as the base for the reactor buildings. All construction before then was not officially construction in the eyes of the NRC.  But in reality, construction for both VC Summer and Vogtle began in early 2009, when the state approved the projects and site activity began, 3 years in advance of the NRC date. Caution is thus urged when “start of construction” is mentioned.</vt:lpstr>
      <vt:lpstr>Claims by Westinghouse that “modular construction” of the reactor and key buildings would lead to more efficient construction was proven wrong. Reality: Failure of company constructing modules to meet quality requirements resulted in big delays and huge cost increases as the work had to be shifted elsewhere. </vt:lpstr>
      <vt:lpstr>The US AP1000 supply chain, which fractured at several places, was global. It appears that Westinghouse is seeking lists of local CEE suppliers to participate in the AP1000 projects. Will the regulator in each country certify that the domestic and foreign companies that supply equipment or services that provide a safety function have a “Nuclear Quality Assurance (NQA-1) Certification”? [For example, the NRC inspected a supplier in Italy and identified “potential programmatic weakness in WEC’s [Westinghouse’s] Quality Assurance Program.”]  </vt:lpstr>
      <vt:lpstr>When the supply chain broke, module assembly shifted to the “modular assembly buildings” (MABs) at the AP1000 sites, which put great stress on the projects, increasing costs and causing more schedule delays.</vt:lpstr>
      <vt:lpstr>Given the growing problems, SCE&amp;G and its partner contracted Bechtel in 2015 to analyze what was wrong with the VC Summer project and how to rectify things. The report, which was kept secret until after project termination in 2017, didn’t state it but it was clear the project could not be salvaged (and it collapsed 1 1/2 years later). As a consolation with a positive side, Bechtel, if involved in the CEE projects, knows the huge challenges that will be faced but Bechtel was not able to salvage the failing VC Summer project.</vt:lpstr>
      <vt:lpstr>The interest charge on the debt for Vogtle was allowed to be collected from customers before the reactors were operational and appeared on the Georgia Power bill as “Nuclear Construction Cost Recovery.” This was not the capitol cost of construction, which is now going into the bill but is not being shown. The 24% rate increase so far for the company’s controlling interest (45.7%) of the 2 new reactors - is also not shown on the bill. The company’s “return on equity” in 2022 was a startling 11.9%. (Under Georgia electricity regulation, electric utilities are guaranteed a profit, so the more they spend or waste the more they make, and were given a “blank check” for cost of the AP1000 reactors.)</vt:lpstr>
      <vt:lpstr>From 2009 to before the VC Summer project was halted on 17 August 2017, SCE&amp;G customers were hit with 9 rate hikes for reactor construction, as allowed by our “Construction Work In Progress” law. Those were only for financing charges. Further CWIP charges and much larger rate hikes to pay for capital costs were thankfully avoided.</vt:lpstr>
      <vt:lpstr>Customers of Dominion Energy - took over bankrupt SCE&amp;G - are now paying 5.6% of the monthly bill for the failed VC Summer project and will pay another 15 years (20 years total). Our Construction Work in Progress (CWIP) law - “BLRA” - allowed collection of financing charges in advance of reactor operation.  Capital costs could be collected when the reactors started operating. Plus ~10+% guaranteed “return on investment” was allowed. The law was terminated in 2018 after VC Summer project failure but the “BLRA” still applies in only this case. The 5.6% charge is not shown on the monthly electricity bill, so few customers know about it.   Image on left: residential electricity charges from 2009-2023, in a document obtained via Freedom of Information Act (FOIA) request to a South Carolina state energy department, with BLRA charges shown</vt:lpstr>
      <vt:lpstr>The failed AP1000 project in South Carolina became a “criminal conspiracy” designed to guarantee a profit for the company, resulting in federal felony charges - for fraud - against two top SCE&amp;G officials and two Westinghouse officials, for lying in official, legal proceedings about the cost, schedule and insurmountable technical difficulties. The SCE&amp;G CEO (in photo) and the vice president in charge of construction served time in federal prison; one Westinghouse official received home detention and one is yet to be sentenced.</vt:lpstr>
      <vt:lpstr> The EXIM Bank and the U.S. Department of Energy (DOE) - especially Assistant Secretary for International Affairs Andrew Light - have some explaining to do about why they are promoting in CEE countries reactor projects that horribly failed in the US and why they are not telling the truth about what happened.  Why do they want U.S. taxpayers and CEE taxpayers and electricity customers to assume any risk for speculative Westinghouse AP1000 projects no longer being pursued in the U.S.? DOE well understands what has happened and not talking about it reveals negligence, dishonesty and a conspiracy of silence with Westinghouse and potential CEE partners.  As EXIM bank/DOE/Westinghouse search for other countries to take on debt and the risk of new reactors, CEE citizens must demand honesty and accountability and to be engaged in the process and have input at every step. </vt:lpstr>
      <vt:lpstr>Caution! We found out first hand that Westinghouse and the utilities misled and lied to the public and regulators at almost every step, in part deluded by their own nuclear-construction fairy tale, with little consideration for the electricity customers and “present and future generations.” We’ll pay another 15 years for their mistakes with VC Summer &amp; the nuclear industry in the US was severely damaged.   It looks like similar grandiose promises about costs and schedules are being made again, this time in CEE.  Who will monitor developments with an objective eye?</vt:lpstr>
      <vt:lpstr>Thank you.  Tom Clements Director, Savannah River Site Watch (SRS Watch) Columbia, South Carolina USA tel. 1-803-834-3084 srswatch@gmail.com www.srswatch.org   </vt:lpstr>
      <vt:lpstr>Additional slides follow, for possible use in Q&amp;A session</vt:lpstr>
      <vt:lpstr>PowerPoint Presentation</vt:lpstr>
      <vt:lpstr>Hard-hitting report by public-interest groups in Georgia on the host of problems with the Vogtle project, released on 30 May 2024:   PLANT VOGTLE:  The True Cost of Nuclear Power in the U.S.    https://www.pattyforpsc.com/wp-content/uploads/2024/06/Truth-about-Vogtle-report.pdf </vt:lpstr>
      <vt:lpstr>License application for VC Summer to the US Nuclear Regulatory Commission in 2008; license granted in 2012 and terminated in 2019 (US NRC licensing information: https://www.nrc.gov/reactors/new-reactors/large-lwr/col/summer.html). Environmental Impact Statement was inadequate, with no plan for disposal of the highly radioactive spent fuel.</vt:lpstr>
      <vt:lpstr>Solar power, battery storage and wind are growing rapidly in California; gas use is falling.</vt:lpstr>
      <vt:lpstr>As an extra benefit to the company, Westinghouse likely wants the business to supply AP1000 fuel and has uranium fuel fabrication facilities in Columbia, South Carolina &amp; Västerås, Sweden.</vt:lpstr>
      <vt:lpstr>PowerPoint Presentation</vt:lpstr>
      <vt:lpstr>Articulated rail car (Schnabel wagon) problems when carrying Vogtle AP1000 reactor pressure vessel (RPV) - made in South Korea - out of port of Savannah, Georgia USA. How will RPVs be transported? In the US, rail was the only option. RPVs remain  at the VC Summer site, exposed to the weather.  Photo January 2013</vt:lpstr>
      <vt:lpstr>The U.S Department of Energy’s “Office of Nuclear Energy” is in on the cover-up about Vogtle’s construction problems, massive cost overruns and endless schedule delays. There’s not a word about those issues in this DOE feel-good video from 7 May 2024, days after unit 4 started operation:   https://www.youtube.com/watch?v=fY7qrDeffec</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Failure of the Westinghouse AP1000 Projects in the USA</dc:title>
  <dc:creator>Tom Clements</dc:creator>
  <cp:lastModifiedBy>Tom Clements</cp:lastModifiedBy>
  <cp:revision>255</cp:revision>
  <dcterms:created xsi:type="dcterms:W3CDTF">2024-04-23T16:00:12Z</dcterms:created>
  <dcterms:modified xsi:type="dcterms:W3CDTF">2024-06-14T01:19:37Z</dcterms:modified>
</cp:coreProperties>
</file>