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57" r:id="rId4"/>
    <p:sldId id="304" r:id="rId5"/>
    <p:sldId id="258" r:id="rId6"/>
    <p:sldId id="259" r:id="rId7"/>
    <p:sldId id="314" r:id="rId8"/>
    <p:sldId id="260" r:id="rId9"/>
    <p:sldId id="287" r:id="rId10"/>
    <p:sldId id="311" r:id="rId11"/>
    <p:sldId id="298" r:id="rId12"/>
    <p:sldId id="263" r:id="rId13"/>
    <p:sldId id="296" r:id="rId14"/>
    <p:sldId id="266" r:id="rId15"/>
    <p:sldId id="265" r:id="rId16"/>
    <p:sldId id="269" r:id="rId17"/>
    <p:sldId id="273" r:id="rId18"/>
    <p:sldId id="274" r:id="rId19"/>
    <p:sldId id="270" r:id="rId20"/>
    <p:sldId id="308" r:id="rId21"/>
    <p:sldId id="285" r:id="rId22"/>
    <p:sldId id="292" r:id="rId23"/>
    <p:sldId id="299" r:id="rId24"/>
    <p:sldId id="300" r:id="rId25"/>
    <p:sldId id="288" r:id="rId26"/>
    <p:sldId id="309" r:id="rId27"/>
    <p:sldId id="310" r:id="rId28"/>
    <p:sldId id="321" r:id="rId29"/>
    <p:sldId id="278" r:id="rId30"/>
    <p:sldId id="271" r:id="rId31"/>
    <p:sldId id="320" r:id="rId32"/>
    <p:sldId id="279" r:id="rId33"/>
    <p:sldId id="297" r:id="rId34"/>
    <p:sldId id="277" r:id="rId35"/>
    <p:sldId id="289" r:id="rId36"/>
    <p:sldId id="305" r:id="rId37"/>
    <p:sldId id="282" r:id="rId38"/>
    <p:sldId id="316" r:id="rId39"/>
    <p:sldId id="307" r:id="rId40"/>
    <p:sldId id="306" r:id="rId41"/>
    <p:sldId id="286" r:id="rId42"/>
    <p:sldId id="280" r:id="rId43"/>
    <p:sldId id="290" r:id="rId44"/>
    <p:sldId id="302" r:id="rId45"/>
    <p:sldId id="267" r:id="rId46"/>
    <p:sldId id="301" r:id="rId47"/>
    <p:sldId id="318" r:id="rId48"/>
    <p:sldId id="291" r:id="rId49"/>
    <p:sldId id="272" r:id="rId50"/>
    <p:sldId id="303" r:id="rId51"/>
    <p:sldId id="276" r:id="rId52"/>
    <p:sldId id="313" r:id="rId53"/>
    <p:sldId id="293" r:id="rId54"/>
    <p:sldId id="294" r:id="rId55"/>
    <p:sldId id="295" r:id="rId56"/>
    <p:sldId id="31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49BA74-D788-485F-AC26-D7CA8FADFAC1}" type="datetimeFigureOut">
              <a:rPr lang="en-US" smtClean="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87697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9BA74-D788-485F-AC26-D7CA8FADFAC1}" type="datetimeFigureOut">
              <a:rPr lang="en-US" smtClean="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127044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9BA74-D788-485F-AC26-D7CA8FADFAC1}" type="datetimeFigureOut">
              <a:rPr lang="en-US" smtClean="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378308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9BA74-D788-485F-AC26-D7CA8FADFAC1}" type="datetimeFigureOut">
              <a:rPr lang="en-US" smtClean="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2277087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49BA74-D788-485F-AC26-D7CA8FADFAC1}" type="datetimeFigureOut">
              <a:rPr lang="en-US" smtClean="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194493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49BA74-D788-485F-AC26-D7CA8FADFAC1}" type="datetimeFigureOut">
              <a:rPr lang="en-US" smtClean="0"/>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3275459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49BA74-D788-485F-AC26-D7CA8FADFAC1}" type="datetimeFigureOut">
              <a:rPr lang="en-US" smtClean="0"/>
              <a:t>4/28/2025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424645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49BA74-D788-485F-AC26-D7CA8FADFAC1}" type="datetimeFigureOut">
              <a:rPr lang="en-US" smtClean="0"/>
              <a:t>4/28/2025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86604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49BA74-D788-485F-AC26-D7CA8FADFAC1}" type="datetimeFigureOut">
              <a:rPr lang="en-US" smtClean="0"/>
              <a:t>4/28/2025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2348498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49BA74-D788-485F-AC26-D7CA8FADFAC1}" type="datetimeFigureOut">
              <a:rPr lang="en-US" smtClean="0"/>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262462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49BA74-D788-485F-AC26-D7CA8FADFAC1}" type="datetimeFigureOut">
              <a:rPr lang="en-US" smtClean="0"/>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3657279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9BA74-D788-485F-AC26-D7CA8FADFAC1}" type="datetimeFigureOut">
              <a:rPr lang="en-US" smtClean="0"/>
              <a:t>4/28/2025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AA9F4-63C9-4D7A-B2E3-25C16F91F9FE}" type="slidenum">
              <a:rPr lang="en-US" smtClean="0"/>
              <a:t>‹#›</a:t>
            </a:fld>
            <a:endParaRPr lang="en-US" dirty="0"/>
          </a:p>
        </p:txBody>
      </p:sp>
    </p:spTree>
    <p:extLst>
      <p:ext uri="{BB962C8B-B14F-4D97-AF65-F5344CB8AC3E}">
        <p14:creationId xmlns:p14="http://schemas.microsoft.com/office/powerpoint/2010/main" val="787712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congress.gov/117/crpt/hrpt397/CRPT-117hrpt397.pdf"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postandcourier.com/aikenstandard/site/forms/online_services/letter_editor_aiken/"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facebook.com/SavannahRiverSiteWatch" TargetMode="External"/><Relationship Id="rId7" Type="http://schemas.openxmlformats.org/officeDocument/2006/relationships/image" Target="../media/image60.JPG"/><Relationship Id="rId2" Type="http://schemas.openxmlformats.org/officeDocument/2006/relationships/hyperlink" Target="http://www.srswatch.org/" TargetMode="External"/><Relationship Id="rId1" Type="http://schemas.openxmlformats.org/officeDocument/2006/relationships/slideLayout" Target="../slideLayouts/slideLayout2.xml"/><Relationship Id="rId6" Type="http://schemas.openxmlformats.org/officeDocument/2006/relationships/hyperlink" Target="https://tinyurl.com/5f2zrw27" TargetMode="External"/><Relationship Id="rId5" Type="http://schemas.openxmlformats.org/officeDocument/2006/relationships/hyperlink" Target="https://srswatch.org/wp-content/uploads/2024/11/Savannah-River-Site-public-victories-October-2024.pdf" TargetMode="External"/><Relationship Id="rId4" Type="http://schemas.openxmlformats.org/officeDocument/2006/relationships/hyperlink" Target="mailto:srswatch@gmail.com"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6157" y="120771"/>
            <a:ext cx="9946257" cy="3579962"/>
          </a:xfrm>
        </p:spPr>
        <p:txBody>
          <a:bodyPr>
            <a:normAutofit fontScale="90000"/>
          </a:bodyPr>
          <a:lstStyle/>
          <a:p>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3600" b="1" dirty="0" smtClean="0"/>
              <a:t>Savannah </a:t>
            </a:r>
            <a:r>
              <a:rPr lang="en-US" sz="3600" b="1" dirty="0"/>
              <a:t>River Site: Back to the "Bomb </a:t>
            </a:r>
            <a:r>
              <a:rPr lang="en-US" sz="3600" b="1" dirty="0" smtClean="0"/>
              <a:t>Plant“ -</a:t>
            </a:r>
            <a:r>
              <a:rPr lang="en-US" sz="3600" b="1" dirty="0"/>
              <a:t/>
            </a:r>
            <a:br>
              <a:rPr lang="en-US" sz="3600" b="1" dirty="0"/>
            </a:br>
            <a:r>
              <a:rPr lang="en-US" sz="3600" b="1" dirty="0"/>
              <a:t>From Clean Up to the Heart of the </a:t>
            </a:r>
            <a:r>
              <a:rPr lang="en-US" sz="3600" b="1" dirty="0" smtClean="0"/>
              <a:t>New Nuclear </a:t>
            </a:r>
            <a:r>
              <a:rPr lang="en-US" sz="3600" b="1" dirty="0"/>
              <a:t>Arms Race</a:t>
            </a:r>
            <a:r>
              <a:rPr lang="en-US" sz="4000" b="1" dirty="0" smtClean="0"/>
              <a:t/>
            </a:r>
            <a:br>
              <a:rPr lang="en-US" sz="4000" b="1" dirty="0" smtClean="0"/>
            </a:br>
            <a:r>
              <a:rPr lang="en-US" sz="3600" dirty="0" smtClean="0"/>
              <a:t/>
            </a:r>
            <a:br>
              <a:rPr lang="en-US" sz="3600" dirty="0" smtClean="0"/>
            </a:br>
            <a:r>
              <a:rPr lang="en-US" sz="2700" dirty="0" smtClean="0"/>
              <a:t>Tom Clements, Savannah River Site Watch, </a:t>
            </a:r>
            <a:r>
              <a:rPr lang="en-US" sz="2700" dirty="0" smtClean="0">
                <a:solidFill>
                  <a:schemeClr val="tx1">
                    <a:lumMod val="95000"/>
                    <a:lumOff val="5000"/>
                  </a:schemeClr>
                </a:solidFill>
              </a:rPr>
              <a:t>www.srswatch.org</a:t>
            </a:r>
            <a:r>
              <a:rPr lang="en-US" sz="2700" dirty="0" smtClean="0"/>
              <a:t/>
            </a:r>
            <a:br>
              <a:rPr lang="en-US" sz="2700" dirty="0" smtClean="0"/>
            </a:br>
            <a:r>
              <a:rPr lang="en-US" sz="2700" dirty="0" smtClean="0"/>
              <a:t>April 28, 2025 – with Aiken Peace</a:t>
            </a:r>
            <a:r>
              <a:rPr lang="en-US" sz="2700" dirty="0"/>
              <a:t/>
            </a:r>
            <a:br>
              <a:rPr lang="en-US" sz="2700" dirty="0"/>
            </a:br>
            <a:r>
              <a:rPr lang="en-US" sz="3600" dirty="0" smtClean="0"/>
              <a:t> </a:t>
            </a:r>
            <a:r>
              <a:rPr lang="en-US" dirty="0"/>
              <a:t/>
            </a: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4"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21841" y="2622430"/>
            <a:ext cx="3703592" cy="3321170"/>
          </a:xfrm>
        </p:spPr>
      </p:pic>
      <p:sp>
        <p:nvSpPr>
          <p:cNvPr id="6" name="Subtitle 5"/>
          <p:cNvSpPr>
            <a:spLocks noGrp="1"/>
          </p:cNvSpPr>
          <p:nvPr>
            <p:ph type="subTitle" idx="1"/>
          </p:nvPr>
        </p:nvSpPr>
        <p:spPr>
          <a:xfrm>
            <a:off x="1524000" y="2769079"/>
            <a:ext cx="9144000" cy="2725947"/>
          </a:xfrm>
        </p:spPr>
        <p:txBody>
          <a:bodyPr/>
          <a:lstStyle/>
          <a:p>
            <a:endParaRPr lang="en-US" dirty="0"/>
          </a:p>
        </p:txBody>
      </p:sp>
    </p:spTree>
    <p:extLst>
      <p:ext uri="{BB962C8B-B14F-4D97-AF65-F5344CB8AC3E}">
        <p14:creationId xmlns:p14="http://schemas.microsoft.com/office/powerpoint/2010/main" val="3168672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Los Alamos National Lab is aiming to make 30 pits per year by 2030, initially for the W87-1 warhead</a:t>
            </a: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88853" y="2760453"/>
            <a:ext cx="3786996" cy="273457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6563"/>
            <a:ext cx="5181600" cy="3889462"/>
          </a:xfrm>
        </p:spPr>
      </p:pic>
    </p:spTree>
    <p:extLst>
      <p:ext uri="{BB962C8B-B14F-4D97-AF65-F5344CB8AC3E}">
        <p14:creationId xmlns:p14="http://schemas.microsoft.com/office/powerpoint/2010/main" val="3379842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223" y="396815"/>
            <a:ext cx="10758577" cy="1457864"/>
          </a:xfrm>
        </p:spPr>
        <p:txBody>
          <a:bodyPr>
            <a:noAutofit/>
          </a:bodyPr>
          <a:lstStyle/>
          <a:p>
            <a:pPr algn="ctr"/>
            <a:r>
              <a:rPr lang="en-US" sz="2800" b="1" dirty="0"/>
              <a:t>400 </a:t>
            </a:r>
            <a:r>
              <a:rPr lang="en-US" sz="2800" b="1" dirty="0" smtClean="0"/>
              <a:t>Minute Man III ICBMs, with 400 silos, to be replaced by the Sentinel, possibly </a:t>
            </a:r>
            <a:r>
              <a:rPr lang="en-US" sz="2800" b="1" dirty="0"/>
              <a:t>to be </a:t>
            </a:r>
            <a:r>
              <a:rPr lang="en-US" sz="2800" b="1" dirty="0" err="1" smtClean="0"/>
              <a:t>MIRVed</a:t>
            </a:r>
            <a:r>
              <a:rPr lang="en-US" sz="2800" b="1" dirty="0" smtClean="0"/>
              <a:t>; based </a:t>
            </a:r>
            <a:r>
              <a:rPr lang="en-US" sz="2800" b="1" dirty="0"/>
              <a:t>in the Midwest – first-strike weapon </a:t>
            </a:r>
            <a:r>
              <a:rPr lang="en-US" sz="2800" b="1" dirty="0" smtClean="0"/>
              <a:t>and/or </a:t>
            </a:r>
            <a:r>
              <a:rPr lang="en-US" sz="2800" b="1" dirty="0"/>
              <a:t>“nuclear sponge” – part of obsolete nuclear “triad” (land, sea, air weapons</a:t>
            </a:r>
            <a:r>
              <a:rPr lang="en-US" sz="2800" b="1" dirty="0" smtClean="0"/>
              <a:t>)</a:t>
            </a:r>
            <a:br>
              <a:rPr lang="en-US" sz="2800" b="1" dirty="0" smtClean="0"/>
            </a:br>
            <a:r>
              <a:rPr lang="en-US" sz="3200" b="1" dirty="0" smtClean="0"/>
              <a:t/>
            </a:r>
            <a:br>
              <a:rPr lang="en-US" sz="3200" b="1" dirty="0" smtClean="0"/>
            </a:br>
            <a:r>
              <a:rPr lang="en-US" sz="1800" b="1" dirty="0" smtClean="0"/>
              <a:t>Image on left from NPS, Minuteman Missile </a:t>
            </a:r>
            <a:r>
              <a:rPr lang="en-US" sz="1800" b="1" dirty="0"/>
              <a:t>N</a:t>
            </a:r>
            <a:r>
              <a:rPr lang="en-US" sz="1800" b="1" dirty="0" smtClean="0"/>
              <a:t>ational Historic Site.</a:t>
            </a:r>
            <a:endParaRPr lang="en-US" sz="3200" dirty="0"/>
          </a:p>
        </p:txBody>
      </p:sp>
      <p:pic>
        <p:nvPicPr>
          <p:cNvPr id="6" name="Content Placeholder 3"/>
          <p:cNvPicPr>
            <a:picLocks noGrp="1" noChangeAspect="1"/>
          </p:cNvPicPr>
          <p:nvPr>
            <p:ph sz="half" idx="1"/>
          </p:nvPr>
        </p:nvPicPr>
        <p:blipFill>
          <a:blip r:embed="rId2"/>
          <a:stretch>
            <a:fillRect/>
          </a:stretch>
        </p:blipFill>
        <p:spPr>
          <a:xfrm>
            <a:off x="1235534" y="2170621"/>
            <a:ext cx="4386931" cy="4333696"/>
          </a:xfrm>
          <a:prstGeom prst="rect">
            <a:avLst/>
          </a:prstGeom>
        </p:spPr>
      </p:pic>
      <p:pic>
        <p:nvPicPr>
          <p:cNvPr id="4" name="Content Placeholder 3"/>
          <p:cNvPicPr>
            <a:picLocks noGrp="1" noChangeAspect="1"/>
          </p:cNvPicPr>
          <p:nvPr>
            <p:ph sz="half" idx="2"/>
          </p:nvPr>
        </p:nvPicPr>
        <p:blipFill>
          <a:blip r:embed="rId3"/>
          <a:stretch>
            <a:fillRect/>
          </a:stretch>
        </p:blipFill>
        <p:spPr>
          <a:xfrm>
            <a:off x="6642340" y="2032659"/>
            <a:ext cx="3114135" cy="4351338"/>
          </a:xfrm>
          <a:prstGeom prst="rect">
            <a:avLst/>
          </a:prstGeom>
        </p:spPr>
      </p:pic>
    </p:spTree>
    <p:extLst>
      <p:ext uri="{BB962C8B-B14F-4D97-AF65-F5344CB8AC3E}">
        <p14:creationId xmlns:p14="http://schemas.microsoft.com/office/powerpoint/2010/main" val="274807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“Nuclear Weapons States” - US and Russia have far more weapons than other nuclear weapons states combined.  US, Russia &amp; China are pursuing a </a:t>
            </a:r>
            <a:r>
              <a:rPr lang="en-US" sz="2800" b="1" dirty="0"/>
              <a:t> </a:t>
            </a:r>
            <a:r>
              <a:rPr lang="en-US" sz="2800" b="1" dirty="0" smtClean="0"/>
              <a:t>variety of new nuclear weapons but the US blames Russia and China for the new nuclear arms race. “Deterrence” or planning for nuclear war?</a:t>
            </a:r>
            <a:br>
              <a:rPr lang="en-US" sz="2800" b="1" dirty="0" smtClean="0"/>
            </a:br>
            <a:r>
              <a:rPr lang="en-US" sz="2000" b="1" i="1" dirty="0" smtClean="0"/>
              <a:t>Do you feel safer given that we are on the precipice of an arms race?</a:t>
            </a:r>
            <a:endParaRPr lang="en-US" sz="2000" b="1" i="1" dirty="0"/>
          </a:p>
        </p:txBody>
      </p:sp>
      <p:pic>
        <p:nvPicPr>
          <p:cNvPr id="5" name="Content Placeholder 4"/>
          <p:cNvPicPr>
            <a:picLocks noGrp="1" noChangeAspect="1"/>
          </p:cNvPicPr>
          <p:nvPr>
            <p:ph idx="1"/>
          </p:nvPr>
        </p:nvPicPr>
        <p:blipFill>
          <a:blip r:embed="rId2"/>
          <a:stretch>
            <a:fillRect/>
          </a:stretch>
        </p:blipFill>
        <p:spPr>
          <a:xfrm>
            <a:off x="2084717" y="2093044"/>
            <a:ext cx="8022566" cy="4351338"/>
          </a:xfrm>
          <a:prstGeom prst="rect">
            <a:avLst/>
          </a:prstGeom>
        </p:spPr>
      </p:pic>
    </p:spTree>
    <p:extLst>
      <p:ext uri="{BB962C8B-B14F-4D97-AF65-F5344CB8AC3E}">
        <p14:creationId xmlns:p14="http://schemas.microsoft.com/office/powerpoint/2010/main" val="3044167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De facto nuclear weapons states, “nuclear sharing” with US or Russian nuclear weapons</a:t>
            </a:r>
            <a:endParaRPr lang="en-US" sz="3200" b="1" dirty="0"/>
          </a:p>
        </p:txBody>
      </p:sp>
      <p:pic>
        <p:nvPicPr>
          <p:cNvPr id="4" name="Content Placeholder 3"/>
          <p:cNvPicPr>
            <a:picLocks noGrp="1" noChangeAspect="1"/>
          </p:cNvPicPr>
          <p:nvPr>
            <p:ph idx="1"/>
          </p:nvPr>
        </p:nvPicPr>
        <p:blipFill>
          <a:blip r:embed="rId2"/>
          <a:stretch>
            <a:fillRect/>
          </a:stretch>
        </p:blipFill>
        <p:spPr>
          <a:xfrm>
            <a:off x="3209026" y="2035834"/>
            <a:ext cx="5917721" cy="3623093"/>
          </a:xfrm>
          <a:prstGeom prst="rect">
            <a:avLst/>
          </a:prstGeom>
        </p:spPr>
      </p:pic>
    </p:spTree>
    <p:extLst>
      <p:ext uri="{BB962C8B-B14F-4D97-AF65-F5344CB8AC3E}">
        <p14:creationId xmlns:p14="http://schemas.microsoft.com/office/powerpoint/2010/main" val="2264621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87" y="365125"/>
            <a:ext cx="10929668" cy="1325563"/>
          </a:xfrm>
        </p:spPr>
        <p:txBody>
          <a:bodyPr>
            <a:noAutofit/>
          </a:bodyPr>
          <a:lstStyle/>
          <a:p>
            <a:pPr algn="ctr"/>
            <a:r>
              <a:rPr lang="en-US" sz="2800" b="1" dirty="0" smtClean="0"/>
              <a:t>The “Department of Defense” drives military spending but the U.S. Department of Energy - really the “Department of Nuclear Weapons” - makes the nuclear warheads and has its own budget</a:t>
            </a:r>
            <a:endParaRPr lang="en-US" sz="2800" b="1" dirty="0"/>
          </a:p>
        </p:txBody>
      </p:sp>
      <p:pic>
        <p:nvPicPr>
          <p:cNvPr id="5" name="Content Placeholder 4"/>
          <p:cNvPicPr>
            <a:picLocks noGrp="1" noChangeAspect="1"/>
          </p:cNvPicPr>
          <p:nvPr>
            <p:ph idx="1"/>
          </p:nvPr>
        </p:nvPicPr>
        <p:blipFill>
          <a:blip r:embed="rId2"/>
          <a:stretch>
            <a:fillRect/>
          </a:stretch>
        </p:blipFill>
        <p:spPr>
          <a:xfrm>
            <a:off x="2191996" y="1825625"/>
            <a:ext cx="7808008" cy="4351338"/>
          </a:xfrm>
          <a:prstGeom prst="rect">
            <a:avLst/>
          </a:prstGeom>
        </p:spPr>
      </p:pic>
    </p:spTree>
    <p:extLst>
      <p:ext uri="{BB962C8B-B14F-4D97-AF65-F5344CB8AC3E}">
        <p14:creationId xmlns:p14="http://schemas.microsoft.com/office/powerpoint/2010/main" val="1748950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091" y="365125"/>
            <a:ext cx="10981425" cy="1325563"/>
          </a:xfrm>
        </p:spPr>
        <p:txBody>
          <a:bodyPr>
            <a:noAutofit/>
          </a:bodyPr>
          <a:lstStyle/>
          <a:p>
            <a:pPr algn="ctr"/>
            <a:r>
              <a:rPr lang="en-US" sz="2800" b="1" dirty="0" smtClean="0"/>
              <a:t>DOE’s “National Nuclear Security Administration” (NNSA</a:t>
            </a:r>
            <a:r>
              <a:rPr lang="en-US" sz="2800" b="1" dirty="0" smtClean="0"/>
              <a:t>) - </a:t>
            </a:r>
            <a:r>
              <a:rPr lang="en-US" sz="2800" b="1" dirty="0" smtClean="0"/>
              <a:t>“Nuclear Security Business </a:t>
            </a:r>
            <a:r>
              <a:rPr lang="en-US" sz="2800" b="1" dirty="0" smtClean="0"/>
              <a:t>Enterprise” - is operated </a:t>
            </a:r>
            <a:r>
              <a:rPr lang="en-US" sz="2800" b="1" dirty="0" smtClean="0"/>
              <a:t>by private </a:t>
            </a:r>
            <a:r>
              <a:rPr lang="en-US" sz="2800" b="1" dirty="0" smtClean="0"/>
              <a:t>contractors as a </a:t>
            </a:r>
            <a:r>
              <a:rPr lang="en-US" sz="2800" b="1" dirty="0" smtClean="0"/>
              <a:t>business enterprise to serve its client: DOD</a:t>
            </a:r>
            <a:endParaRPr lang="en-US" sz="2800" b="1" dirty="0"/>
          </a:p>
        </p:txBody>
      </p:sp>
      <p:pic>
        <p:nvPicPr>
          <p:cNvPr id="4" name="Content Placeholder 3"/>
          <p:cNvPicPr>
            <a:picLocks noGrp="1" noChangeAspect="1"/>
          </p:cNvPicPr>
          <p:nvPr>
            <p:ph idx="1"/>
          </p:nvPr>
        </p:nvPicPr>
        <p:blipFill>
          <a:blip r:embed="rId2"/>
          <a:stretch>
            <a:fillRect/>
          </a:stretch>
        </p:blipFill>
        <p:spPr>
          <a:xfrm>
            <a:off x="2298643" y="1825625"/>
            <a:ext cx="7594713" cy="4351338"/>
          </a:xfrm>
          <a:prstGeom prst="rect">
            <a:avLst/>
          </a:prstGeom>
        </p:spPr>
      </p:pic>
    </p:spTree>
    <p:extLst>
      <p:ext uri="{BB962C8B-B14F-4D97-AF65-F5344CB8AC3E}">
        <p14:creationId xmlns:p14="http://schemas.microsoft.com/office/powerpoint/2010/main" val="2505572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DOE’s nation-wide complex run by contractors: NNSA makes and maintains the warheads and supplies the nuclear materials and non-nuclear components &amp; the assembled warheads to its customer</a:t>
            </a:r>
            <a:endParaRPr lang="en-US" sz="2800" b="1" dirty="0"/>
          </a:p>
        </p:txBody>
      </p:sp>
      <p:pic>
        <p:nvPicPr>
          <p:cNvPr id="5" name="Content Placeholder 4"/>
          <p:cNvPicPr>
            <a:picLocks noGrp="1" noChangeAspect="1"/>
          </p:cNvPicPr>
          <p:nvPr>
            <p:ph idx="1"/>
          </p:nvPr>
        </p:nvPicPr>
        <p:blipFill>
          <a:blip r:embed="rId2"/>
          <a:stretch>
            <a:fillRect/>
          </a:stretch>
        </p:blipFill>
        <p:spPr>
          <a:xfrm>
            <a:off x="2836424" y="1966823"/>
            <a:ext cx="6519152" cy="4210140"/>
          </a:xfrm>
          <a:prstGeom prst="rect">
            <a:avLst/>
          </a:prstGeom>
        </p:spPr>
      </p:pic>
    </p:spTree>
    <p:extLst>
      <p:ext uri="{BB962C8B-B14F-4D97-AF65-F5344CB8AC3E}">
        <p14:creationId xmlns:p14="http://schemas.microsoft.com/office/powerpoint/2010/main" val="661405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716" y="365125"/>
            <a:ext cx="11291977" cy="1765600"/>
          </a:xfrm>
        </p:spPr>
        <p:txBody>
          <a:bodyPr>
            <a:noAutofit/>
          </a:bodyPr>
          <a:lstStyle/>
          <a:p>
            <a:pPr algn="ctr"/>
            <a:r>
              <a:rPr lang="en-US" sz="2800" b="1" dirty="0" smtClean="0"/>
              <a:t>Savannah River Site (</a:t>
            </a:r>
            <a:r>
              <a:rPr lang="en-US" sz="2800" b="1" dirty="0" smtClean="0"/>
              <a:t>SRS) - operations </a:t>
            </a:r>
            <a:r>
              <a:rPr lang="en-US" sz="2800" b="1" dirty="0" smtClean="0"/>
              <a:t>in center of 310-square-mile site; founded by the Atomic Energy Commission in early 1950s, operated nuclear reactors to produce two key nuclear warhead materials: plutonium and tritium. A vast amount of nuclear and chemical waste was created. </a:t>
            </a:r>
            <a:r>
              <a:rPr lang="en-US" sz="2800" b="1" dirty="0" smtClean="0"/>
              <a:t>12,000 </a:t>
            </a:r>
            <a:r>
              <a:rPr lang="en-US" sz="2800" b="1" dirty="0" smtClean="0"/>
              <a:t>employees. NNSA took over site management on Oct. 1, 2024. </a:t>
            </a:r>
            <a:endParaRPr lang="en-US" sz="2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3979" y="2510287"/>
            <a:ext cx="3624042" cy="4123426"/>
          </a:xfrm>
        </p:spPr>
      </p:pic>
    </p:spTree>
    <p:extLst>
      <p:ext uri="{BB962C8B-B14F-4D97-AF65-F5344CB8AC3E}">
        <p14:creationId xmlns:p14="http://schemas.microsoft.com/office/powerpoint/2010/main" val="1331712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17358"/>
          </a:xfrm>
        </p:spPr>
        <p:txBody>
          <a:bodyPr>
            <a:normAutofit fontScale="90000"/>
          </a:bodyPr>
          <a:lstStyle/>
          <a:p>
            <a:pPr algn="ctr"/>
            <a:r>
              <a:rPr lang="en-US" sz="3100" b="1" dirty="0" smtClean="0"/>
              <a:t>SRS had five nuclear reactors </a:t>
            </a:r>
            <a:r>
              <a:rPr lang="en-US" sz="3100" b="1" dirty="0" smtClean="0"/>
              <a:t>- 1953-1985 </a:t>
            </a:r>
            <a:r>
              <a:rPr lang="en-US" sz="3100" b="1" dirty="0" smtClean="0"/>
              <a:t>- that produced </a:t>
            </a:r>
            <a:r>
              <a:rPr lang="en-US" sz="3100" b="1" dirty="0" smtClean="0"/>
              <a:t>tritium and about </a:t>
            </a:r>
            <a:r>
              <a:rPr lang="en-US" sz="3100" b="1" dirty="0" smtClean="0"/>
              <a:t>36 metric tons of </a:t>
            </a:r>
            <a:r>
              <a:rPr lang="en-US" sz="3100" b="1" dirty="0" smtClean="0"/>
              <a:t>weapon-grade plutonium </a:t>
            </a:r>
            <a:r>
              <a:rPr lang="en-US" sz="3100" b="1" dirty="0" smtClean="0"/>
              <a:t>(half-life 24,000 years</a:t>
            </a:r>
            <a:r>
              <a:rPr lang="en-US" sz="3100" b="1" dirty="0" smtClean="0"/>
              <a:t>); </a:t>
            </a:r>
            <a:r>
              <a:rPr lang="en-US" sz="3100" b="1" dirty="0" smtClean="0"/>
              <a:t>Hanford produced 67 </a:t>
            </a:r>
            <a:r>
              <a:rPr lang="en-US" sz="3100" b="1" dirty="0" smtClean="0"/>
              <a:t>MT plutonium. </a:t>
            </a:r>
            <a:r>
              <a:rPr lang="en-US" sz="3100" b="1" dirty="0" smtClean="0"/>
              <a:t>SRS </a:t>
            </a:r>
            <a:r>
              <a:rPr lang="en-US" sz="3100" b="1" dirty="0" smtClean="0"/>
              <a:t>now processes </a:t>
            </a:r>
            <a:r>
              <a:rPr lang="en-US" sz="3100" b="1" dirty="0" smtClean="0"/>
              <a:t>and packages all the tritium gas for nuclear weapons.</a:t>
            </a:r>
            <a:br>
              <a:rPr lang="en-US" sz="3100" b="1" dirty="0" smtClean="0"/>
            </a:br>
            <a:r>
              <a:rPr lang="en-US" sz="3100" b="1" dirty="0" smtClean="0"/>
              <a:t/>
            </a:r>
            <a:br>
              <a:rPr lang="en-US" sz="3100" b="1" dirty="0" smtClean="0"/>
            </a:br>
            <a:r>
              <a:rPr lang="en-US" sz="2700" b="1" i="1" dirty="0" smtClean="0"/>
              <a:t>Do the math: 36,000 ÷ ~3 kg Pu/warhead = ~12,000 warheads from SRS plutonium </a:t>
            </a:r>
            <a:endParaRPr lang="en-US" sz="2700" b="1"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8033" y="2424022"/>
            <a:ext cx="4755311" cy="3183147"/>
          </a:xfrm>
        </p:spPr>
      </p:pic>
    </p:spTree>
    <p:extLst>
      <p:ext uri="{BB962C8B-B14F-4D97-AF65-F5344CB8AC3E}">
        <p14:creationId xmlns:p14="http://schemas.microsoft.com/office/powerpoint/2010/main" val="14720009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a:t>T</a:t>
            </a:r>
            <a:r>
              <a:rPr lang="en-US" sz="2800" b="1" dirty="0" smtClean="0"/>
              <a:t>ritium gas is used in all US nuclear weapons – all tritium is processed at SRS, from rods irradiated by TVA in the commercial Watts Bar nuclear power reactors, with those rods made by Westinghouse in its nuclear fuel plant in Columbia, SC </a:t>
            </a: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80967" y="1958195"/>
            <a:ext cx="2896065" cy="4218767"/>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7331" y="2027207"/>
            <a:ext cx="4351338" cy="4149755"/>
          </a:xfrm>
        </p:spPr>
      </p:pic>
    </p:spTree>
    <p:extLst>
      <p:ext uri="{BB962C8B-B14F-4D97-AF65-F5344CB8AC3E}">
        <p14:creationId xmlns:p14="http://schemas.microsoft.com/office/powerpoint/2010/main" val="2305798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Half of federal “discretionary spending” is now for the military </a:t>
            </a:r>
            <a:r>
              <a:rPr lang="en-US" sz="2800" b="1" dirty="0" smtClean="0"/>
              <a:t>(DOD) and </a:t>
            </a:r>
            <a:r>
              <a:rPr lang="en-US" sz="2800" b="1" dirty="0" smtClean="0"/>
              <a:t>is headed to $1 trillion/year</a:t>
            </a:r>
            <a:endParaRPr lang="en-US" sz="2800" b="1" dirty="0"/>
          </a:p>
        </p:txBody>
      </p:sp>
      <p:pic>
        <p:nvPicPr>
          <p:cNvPr id="6" name="Content Placeholder 5"/>
          <p:cNvPicPr>
            <a:picLocks noGrp="1" noChangeAspect="1"/>
          </p:cNvPicPr>
          <p:nvPr>
            <p:ph sz="half" idx="1"/>
          </p:nvPr>
        </p:nvPicPr>
        <p:blipFill>
          <a:blip r:embed="rId2"/>
          <a:stretch>
            <a:fillRect/>
          </a:stretch>
        </p:blipFill>
        <p:spPr>
          <a:xfrm>
            <a:off x="838200" y="2388586"/>
            <a:ext cx="5181600" cy="3225415"/>
          </a:xfrm>
          <a:prstGeom prst="rect">
            <a:avLst/>
          </a:prstGeom>
        </p:spPr>
      </p:pic>
      <p:pic>
        <p:nvPicPr>
          <p:cNvPr id="5" name="Content Placeholder 4"/>
          <p:cNvPicPr>
            <a:picLocks noGrp="1" noChangeAspect="1"/>
          </p:cNvPicPr>
          <p:nvPr>
            <p:ph sz="half" idx="2"/>
          </p:nvPr>
        </p:nvPicPr>
        <p:blipFill>
          <a:blip r:embed="rId3"/>
          <a:stretch>
            <a:fillRect/>
          </a:stretch>
        </p:blipFill>
        <p:spPr>
          <a:xfrm>
            <a:off x="6172200" y="2271824"/>
            <a:ext cx="5181600" cy="3458939"/>
          </a:xfrm>
          <a:prstGeom prst="rect">
            <a:avLst/>
          </a:prstGeom>
        </p:spPr>
      </p:pic>
    </p:spTree>
    <p:extLst>
      <p:ext uri="{BB962C8B-B14F-4D97-AF65-F5344CB8AC3E}">
        <p14:creationId xmlns:p14="http://schemas.microsoft.com/office/powerpoint/2010/main" val="1558849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Tritium processing at SRS greatly expanding, to provide more tritium for  nuclear warheads; but pits trumps tritium </a:t>
            </a:r>
            <a:endParaRPr lang="en-US" sz="3200" b="1" dirty="0"/>
          </a:p>
        </p:txBody>
      </p:sp>
      <p:sp>
        <p:nvSpPr>
          <p:cNvPr id="3" name="Content Placeholder 2"/>
          <p:cNvSpPr>
            <a:spLocks noGrp="1"/>
          </p:cNvSpPr>
          <p:nvPr>
            <p:ph sz="half" idx="1"/>
          </p:nvPr>
        </p:nvSpPr>
        <p:spPr/>
        <p:txBody>
          <a:bodyPr>
            <a:normAutofit fontScale="92500" lnSpcReduction="10000"/>
          </a:bodyPr>
          <a:lstStyle/>
          <a:p>
            <a:r>
              <a:rPr lang="en-US" sz="1800" b="1" dirty="0"/>
              <a:t>SRS completes years-long effort, doubles capacity of tritium loading line in support of nation’s nuclear deterrent</a:t>
            </a:r>
          </a:p>
          <a:p>
            <a:r>
              <a:rPr lang="en-US" sz="1800" dirty="0"/>
              <a:t>AIKEN, S.C. (May 25, 2021) – The Savannah River Site (SRS) recently completed a years-long effort to upgrade a tritium loading line, doubling the capacity of the line to support the National Nuclear Security Administration’s ability to accomplish its mission of providing safe, secure, and effective nuclear weapons to support the nation’s nuclear deterrent</a:t>
            </a:r>
            <a:r>
              <a:rPr lang="en-US" sz="1800" dirty="0" smtClean="0"/>
              <a:t>.</a:t>
            </a:r>
          </a:p>
          <a:p>
            <a:endParaRPr lang="en-US" sz="1800" dirty="0"/>
          </a:p>
          <a:p>
            <a:r>
              <a:rPr lang="en-US" sz="1800" dirty="0"/>
              <a:t>“Teams in the tritium facilities collaborated with the Savannah River National Laboratory to complete the loading line upgrade, conduct a series of tests to ensure proper operation and resume production,” added </a:t>
            </a:r>
            <a:r>
              <a:rPr lang="en-US" sz="1800" dirty="0" err="1"/>
              <a:t>Zecha</a:t>
            </a:r>
            <a:r>
              <a:rPr lang="en-US" sz="1800" dirty="0"/>
              <a:t>. “Its successful completion continues to make us the backbone of deterrence in support of peace.”</a:t>
            </a:r>
          </a:p>
        </p:txBody>
      </p:sp>
      <p:sp>
        <p:nvSpPr>
          <p:cNvPr id="4" name="Content Placeholder 3"/>
          <p:cNvSpPr>
            <a:spLocks noGrp="1"/>
          </p:cNvSpPr>
          <p:nvPr>
            <p:ph sz="half" idx="2"/>
          </p:nvPr>
        </p:nvSpPr>
        <p:spPr/>
        <p:txBody>
          <a:bodyPr>
            <a:normAutofit fontScale="92500" lnSpcReduction="10000"/>
          </a:bodyPr>
          <a:lstStyle/>
          <a:p>
            <a:r>
              <a:rPr lang="en-US" sz="2000" dirty="0"/>
              <a:t>The Department of Energy’s National Nuclear Security Administration (NNSA), which manages civilian nuclear weapons programs, plans to replace the tritium facilities at Savannah River Site’s H-Area Old Manufacturing Facility with a new </a:t>
            </a:r>
            <a:r>
              <a:rPr lang="en-US" sz="2000" b="1" dirty="0"/>
              <a:t>Tritium Finishing Facility </a:t>
            </a:r>
            <a:r>
              <a:rPr lang="en-US" sz="2000" dirty="0"/>
              <a:t>in the </a:t>
            </a:r>
            <a:r>
              <a:rPr lang="en-US" sz="2000" b="1" dirty="0"/>
              <a:t>Savannah River Tritium Enterprise (</a:t>
            </a:r>
            <a:r>
              <a:rPr lang="en-US" sz="2000" b="1" dirty="0" smtClean="0"/>
              <a:t>SRTE)</a:t>
            </a:r>
            <a:r>
              <a:rPr lang="en-US" sz="2000" dirty="0" smtClean="0"/>
              <a:t> that </a:t>
            </a:r>
            <a:r>
              <a:rPr lang="en-US" sz="2000" dirty="0"/>
              <a:t>is supposed to be operational around 2030, site officials have said</a:t>
            </a:r>
            <a:r>
              <a:rPr lang="en-US" sz="2000" dirty="0" smtClean="0"/>
              <a:t>.</a:t>
            </a:r>
          </a:p>
          <a:p>
            <a:endParaRPr lang="en-US" sz="2000" dirty="0"/>
          </a:p>
          <a:p>
            <a:r>
              <a:rPr lang="en-US" sz="2000" dirty="0" smtClean="0"/>
              <a:t>Start of site preparation – Nov. </a:t>
            </a:r>
            <a:r>
              <a:rPr lang="en-US" sz="2000" dirty="0" smtClean="0"/>
              <a:t>2023</a:t>
            </a:r>
            <a:r>
              <a:rPr lang="en-US" sz="2000" dirty="0" smtClean="0"/>
              <a:t>…..</a:t>
            </a:r>
            <a:r>
              <a:rPr lang="en-US" sz="2000" dirty="0" smtClean="0"/>
              <a:t>delayed </a:t>
            </a:r>
            <a:r>
              <a:rPr lang="en-US" sz="2000" dirty="0" smtClean="0"/>
              <a:t>“to </a:t>
            </a:r>
            <a:r>
              <a:rPr lang="en-US" sz="2000" dirty="0"/>
              <a:t>ensure design resources and critical personnel </a:t>
            </a:r>
            <a:r>
              <a:rPr lang="en-US" sz="2000" dirty="0" smtClean="0"/>
              <a:t>are available </a:t>
            </a:r>
            <a:r>
              <a:rPr lang="en-US" sz="2000" dirty="0"/>
              <a:t>to execute the Savannah River Plutonium Processing Facility (SRPPF) project</a:t>
            </a:r>
            <a:r>
              <a:rPr lang="en-US" sz="2000" dirty="0" smtClean="0"/>
              <a:t>.”</a:t>
            </a:r>
            <a:endParaRPr lang="en-US" sz="2000" dirty="0"/>
          </a:p>
        </p:txBody>
      </p:sp>
    </p:spTree>
    <p:extLst>
      <p:ext uri="{BB962C8B-B14F-4D97-AF65-F5344CB8AC3E}">
        <p14:creationId xmlns:p14="http://schemas.microsoft.com/office/powerpoint/2010/main" val="2716414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706" y="365125"/>
            <a:ext cx="10862094" cy="1964007"/>
          </a:xfrm>
        </p:spPr>
        <p:txBody>
          <a:bodyPr>
            <a:noAutofit/>
          </a:bodyPr>
          <a:lstStyle/>
          <a:p>
            <a:pPr algn="ctr"/>
            <a:r>
              <a:rPr lang="en-US" sz="2800" b="1" dirty="0" smtClean="0"/>
              <a:t>South Carolina’s other bomb plant: Westinghouse nuclear fuel plant is a “dual-use” commercial-military facility and another key to the nuclear arms race; the military part fabricates special tritium rods, with no formal regulation; TPBAR fabrication due to increase and SRS tritium processing to increase as DOD wants to completely fill all tritium reservoirs in all warheads</a:t>
            </a:r>
            <a:br>
              <a:rPr lang="en-US" sz="2800" b="1" dirty="0" smtClean="0"/>
            </a:b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14462" y="2613804"/>
            <a:ext cx="4029075" cy="32004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27540"/>
            <a:ext cx="5181600" cy="3218495"/>
          </a:xfrm>
        </p:spPr>
      </p:pic>
    </p:spTree>
    <p:extLst>
      <p:ext uri="{BB962C8B-B14F-4D97-AF65-F5344CB8AC3E}">
        <p14:creationId xmlns:p14="http://schemas.microsoft.com/office/powerpoint/2010/main" val="2300009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12249"/>
          </a:xfrm>
        </p:spPr>
        <p:txBody>
          <a:bodyPr>
            <a:noAutofit/>
          </a:bodyPr>
          <a:lstStyle/>
          <a:p>
            <a:pPr algn="ctr"/>
            <a:r>
              <a:rPr lang="en-US" sz="2600" b="1" dirty="0"/>
              <a:t>SRS high-level waste tanks – deadly radioactive waste is a by-product of nuclear material production; clean-up of this waste is where the focus must remain – 43 of 51 tanks yet to be dealt with; </a:t>
            </a:r>
            <a:r>
              <a:rPr lang="en-US" sz="2600" b="1" u="sng" dirty="0"/>
              <a:t>2037 closure date at risk</a:t>
            </a:r>
            <a:r>
              <a:rPr lang="en-US" sz="2600" b="1" dirty="0"/>
              <a:t>. One of the biggest environmental threats to South Carolina</a:t>
            </a:r>
            <a:r>
              <a:rPr lang="en-US" sz="2600" b="1" dirty="0" smtClean="0"/>
              <a:t>. SRS </a:t>
            </a:r>
            <a:r>
              <a:rPr lang="en-US" sz="2600" b="1" dirty="0" smtClean="0"/>
              <a:t>site</a:t>
            </a:r>
            <a:r>
              <a:rPr lang="en-US" sz="2600" b="1" dirty="0" smtClean="0"/>
              <a:t> </a:t>
            </a:r>
            <a:r>
              <a:rPr lang="en-US" sz="2600" b="1" dirty="0" smtClean="0"/>
              <a:t>“cleanup” by 2065 (don’t count on it). “Environmental liability” at SRS is more than $100 billion and there will be an effort to </a:t>
            </a:r>
            <a:r>
              <a:rPr lang="en-US" sz="2600" b="1" dirty="0" smtClean="0"/>
              <a:t>cut and delay cleanup and use </a:t>
            </a:r>
            <a:r>
              <a:rPr lang="en-US" sz="2600" b="1" dirty="0" smtClean="0"/>
              <a:t>that for nuclear weapons programs at SRS.</a:t>
            </a:r>
            <a:endParaRPr lang="en-US" sz="2600" dirty="0"/>
          </a:p>
        </p:txBody>
      </p:sp>
      <p:pic>
        <p:nvPicPr>
          <p:cNvPr id="6" name="Content Placeholder 5"/>
          <p:cNvPicPr>
            <a:picLocks noGrp="1" noChangeAspect="1"/>
          </p:cNvPicPr>
          <p:nvPr>
            <p:ph sz="half" idx="2"/>
          </p:nvPr>
        </p:nvPicPr>
        <p:blipFill>
          <a:blip r:embed="rId2"/>
          <a:stretch>
            <a:fillRect/>
          </a:stretch>
        </p:blipFill>
        <p:spPr>
          <a:xfrm>
            <a:off x="6172200" y="2682814"/>
            <a:ext cx="5181600" cy="3614469"/>
          </a:xfrm>
          <a:prstGeom prst="rect">
            <a:avLst/>
          </a:prstGeom>
        </p:spPr>
      </p:pic>
      <p:pic>
        <p:nvPicPr>
          <p:cNvPr id="7"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02998" y="2682815"/>
            <a:ext cx="3852004" cy="3933645"/>
          </a:xfrm>
        </p:spPr>
      </p:pic>
    </p:spTree>
    <p:extLst>
      <p:ext uri="{BB962C8B-B14F-4D97-AF65-F5344CB8AC3E}">
        <p14:creationId xmlns:p14="http://schemas.microsoft.com/office/powerpoint/2010/main" val="395333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“Liquid Waste Update,” by Savannah River Mission Completion to SRS Citizens Advisory Board, March 25, 2025, Aiken</a:t>
            </a:r>
            <a:endParaRPr lang="en-US" sz="2800" b="1" dirty="0"/>
          </a:p>
        </p:txBody>
      </p:sp>
      <p:pic>
        <p:nvPicPr>
          <p:cNvPr id="4" name="Content Placeholder 3"/>
          <p:cNvPicPr>
            <a:picLocks noGrp="1" noChangeAspect="1"/>
          </p:cNvPicPr>
          <p:nvPr>
            <p:ph idx="1"/>
          </p:nvPr>
        </p:nvPicPr>
        <p:blipFill>
          <a:blip r:embed="rId2"/>
          <a:stretch>
            <a:fillRect/>
          </a:stretch>
        </p:blipFill>
        <p:spPr>
          <a:xfrm>
            <a:off x="2088610" y="1825625"/>
            <a:ext cx="8014780" cy="4351338"/>
          </a:xfrm>
          <a:prstGeom prst="rect">
            <a:avLst/>
          </a:prstGeom>
        </p:spPr>
      </p:pic>
    </p:spTree>
    <p:extLst>
      <p:ext uri="{BB962C8B-B14F-4D97-AF65-F5344CB8AC3E}">
        <p14:creationId xmlns:p14="http://schemas.microsoft.com/office/powerpoint/2010/main" val="992116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High-level nuclear waste system: costly but essential</a:t>
            </a:r>
            <a:endParaRPr lang="en-US" sz="2800" b="1" dirty="0"/>
          </a:p>
        </p:txBody>
      </p:sp>
      <p:pic>
        <p:nvPicPr>
          <p:cNvPr id="4" name="Content Placeholder 3"/>
          <p:cNvPicPr>
            <a:picLocks noGrp="1" noChangeAspect="1"/>
          </p:cNvPicPr>
          <p:nvPr>
            <p:ph idx="1"/>
          </p:nvPr>
        </p:nvPicPr>
        <p:blipFill>
          <a:blip r:embed="rId2"/>
          <a:stretch>
            <a:fillRect/>
          </a:stretch>
        </p:blipFill>
        <p:spPr>
          <a:xfrm>
            <a:off x="1742536" y="1825625"/>
            <a:ext cx="8379234" cy="4592428"/>
          </a:xfrm>
          <a:prstGeom prst="rect">
            <a:avLst/>
          </a:prstGeom>
        </p:spPr>
      </p:pic>
    </p:spTree>
    <p:extLst>
      <p:ext uri="{BB962C8B-B14F-4D97-AF65-F5344CB8AC3E}">
        <p14:creationId xmlns:p14="http://schemas.microsoft.com/office/powerpoint/2010/main" val="4213408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53456"/>
          </a:xfrm>
        </p:spPr>
        <p:txBody>
          <a:bodyPr>
            <a:noAutofit/>
          </a:bodyPr>
          <a:lstStyle/>
          <a:p>
            <a:pPr algn="ctr"/>
            <a:r>
              <a:rPr lang="en-US" sz="2800" b="1" dirty="0" smtClean="0"/>
              <a:t>Highly radioactive nuclear waste </a:t>
            </a:r>
            <a:r>
              <a:rPr lang="en-US" sz="2800" b="1" dirty="0" smtClean="0"/>
              <a:t>- </a:t>
            </a:r>
            <a:r>
              <a:rPr lang="en-US" sz="2800" b="1" dirty="0" smtClean="0"/>
              <a:t>liquid </a:t>
            </a:r>
            <a:r>
              <a:rPr lang="en-US" sz="2800" b="1" dirty="0" smtClean="0"/>
              <a:t>and sludge, a by-product of plutonium </a:t>
            </a:r>
            <a:r>
              <a:rPr lang="en-US" sz="2800" b="1" dirty="0" smtClean="0"/>
              <a:t>production - is </a:t>
            </a:r>
            <a:r>
              <a:rPr lang="en-US" sz="2800" b="1" dirty="0" smtClean="0"/>
              <a:t>being removed from the HLW tanks to be “vitrified” </a:t>
            </a:r>
            <a:r>
              <a:rPr lang="en-US" sz="2800" b="1" dirty="0" smtClean="0"/>
              <a:t>- </a:t>
            </a:r>
            <a:fld id="{2B0149FF-091E-4AF4-BED9-C65CC32FA7FF}" type="slidenum">
              <a:rPr lang="en-US" sz="2800" b="1" smtClean="0"/>
              <a:t>25</a:t>
            </a:fld>
            <a:fld id="{3C3FC78A-1ED4-4F2E-AF9B-9F00831B0C5D}" type="slidenum">
              <a:rPr lang="en-US" sz="2800" b="1" smtClean="0"/>
              <a:t>25</a:t>
            </a:fld>
            <a:fld id="{F54E71C5-D92F-4659-9131-7C06857C2CE5}" type="slidenum">
              <a:rPr lang="en-US" sz="2800" b="1" smtClean="0"/>
              <a:t>25</a:t>
            </a:fld>
            <a:r>
              <a:rPr lang="en-US" sz="2800" b="1" dirty="0" smtClean="0"/>
              <a:t>over </a:t>
            </a:r>
            <a:r>
              <a:rPr lang="en-US" sz="2800" b="1" dirty="0" smtClean="0"/>
              <a:t>4000 canisters filled, but no disposal site is available so it stays at </a:t>
            </a:r>
            <a:r>
              <a:rPr lang="en-US" sz="2800" b="1" dirty="0" smtClean="0"/>
              <a:t>SRS. SRS has LLW disposal trenches &amp; numerous chemical disposal sites.</a:t>
            </a:r>
            <a:endParaRPr lang="en-US" sz="28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392164"/>
            <a:ext cx="5181600" cy="321825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5178"/>
            <a:ext cx="5181600" cy="3452232"/>
          </a:xfrm>
        </p:spPr>
      </p:pic>
    </p:spTree>
    <p:extLst>
      <p:ext uri="{BB962C8B-B14F-4D97-AF65-F5344CB8AC3E}">
        <p14:creationId xmlns:p14="http://schemas.microsoft.com/office/powerpoint/2010/main" val="26795233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49939"/>
          </a:xfrm>
        </p:spPr>
        <p:txBody>
          <a:bodyPr>
            <a:noAutofit/>
          </a:bodyPr>
          <a:lstStyle/>
          <a:p>
            <a:pPr algn="ctr"/>
            <a:r>
              <a:rPr lang="en-US" sz="2800" b="1" dirty="0" smtClean="0"/>
              <a:t>Plutonium-contaminated soil and equipment from B52 nuclear weapons accidents </a:t>
            </a:r>
            <a:r>
              <a:rPr lang="en-US" sz="2800" b="1" dirty="0" smtClean="0"/>
              <a:t>- </a:t>
            </a:r>
            <a:r>
              <a:rPr lang="en-US" sz="2800" b="1" dirty="0" smtClean="0"/>
              <a:t>at </a:t>
            </a:r>
            <a:r>
              <a:rPr lang="en-US" sz="2800" b="1" dirty="0" err="1" smtClean="0"/>
              <a:t>Palomares</a:t>
            </a:r>
            <a:r>
              <a:rPr lang="en-US" sz="2800" b="1" dirty="0" smtClean="0"/>
              <a:t>, Spain and Thule Air Base, Greenland (now </a:t>
            </a:r>
            <a:r>
              <a:rPr lang="en-US" sz="2800" b="1" dirty="0" err="1" smtClean="0"/>
              <a:t>Pituffik</a:t>
            </a:r>
            <a:r>
              <a:rPr lang="en-US" sz="2800" b="1" dirty="0" smtClean="0"/>
              <a:t> Space Base) </a:t>
            </a:r>
            <a:r>
              <a:rPr lang="en-US" sz="2800" b="1" dirty="0" smtClean="0"/>
              <a:t>- dumped </a:t>
            </a:r>
            <a:r>
              <a:rPr lang="en-US" sz="2800" b="1" dirty="0" smtClean="0"/>
              <a:t>in unlined trenches at </a:t>
            </a:r>
            <a:r>
              <a:rPr lang="en-US" sz="2800" b="1" dirty="0" smtClean="0"/>
              <a:t>SRP though it isn’t LLW by legal definition</a:t>
            </a:r>
            <a:endParaRPr lang="en-US" sz="2800" b="1" dirty="0"/>
          </a:p>
        </p:txBody>
      </p:sp>
      <p:pic>
        <p:nvPicPr>
          <p:cNvPr id="5" name="Content Placeholder 4"/>
          <p:cNvPicPr>
            <a:picLocks noGrp="1" noChangeAspect="1"/>
          </p:cNvPicPr>
          <p:nvPr>
            <p:ph sz="half" idx="1"/>
          </p:nvPr>
        </p:nvPicPr>
        <p:blipFill>
          <a:blip r:embed="rId2"/>
          <a:stretch>
            <a:fillRect/>
          </a:stretch>
        </p:blipFill>
        <p:spPr>
          <a:xfrm>
            <a:off x="838200" y="2170079"/>
            <a:ext cx="5181600" cy="3662430"/>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200" y="2545743"/>
            <a:ext cx="5181600" cy="2911102"/>
          </a:xfrm>
          <a:prstGeom prst="rect">
            <a:avLst/>
          </a:prstGeom>
        </p:spPr>
      </p:pic>
    </p:spTree>
    <p:extLst>
      <p:ext uri="{BB962C8B-B14F-4D97-AF65-F5344CB8AC3E}">
        <p14:creationId xmlns:p14="http://schemas.microsoft.com/office/powerpoint/2010/main" val="916474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24/7 f</a:t>
            </a:r>
            <a:r>
              <a:rPr lang="en-US" sz="2800" b="1" dirty="0" smtClean="0"/>
              <a:t>lights during the Cold War with nuclear-armed B52s bombers, in  Operation Chrome Dome: planned erosion of “deterrence” </a:t>
            </a:r>
            <a:r>
              <a:rPr lang="en-US" sz="2800" b="1" dirty="0" smtClean="0"/>
              <a:t>into </a:t>
            </a:r>
            <a:r>
              <a:rPr lang="en-US" sz="2800" b="1" dirty="0" smtClean="0"/>
              <a:t>nuclear war in a matter of hours</a:t>
            </a:r>
            <a:endParaRPr lang="en-US" sz="2800" b="1" dirty="0"/>
          </a:p>
        </p:txBody>
      </p:sp>
      <p:pic>
        <p:nvPicPr>
          <p:cNvPr id="4" name="Content Placeholder 3"/>
          <p:cNvPicPr>
            <a:picLocks noGrp="1" noChangeAspect="1"/>
          </p:cNvPicPr>
          <p:nvPr>
            <p:ph idx="1"/>
          </p:nvPr>
        </p:nvPicPr>
        <p:blipFill>
          <a:blip r:embed="rId2"/>
          <a:stretch>
            <a:fillRect/>
          </a:stretch>
        </p:blipFill>
        <p:spPr>
          <a:xfrm>
            <a:off x="1925968" y="2242867"/>
            <a:ext cx="8340064" cy="4140680"/>
          </a:xfrm>
          <a:prstGeom prst="rect">
            <a:avLst/>
          </a:prstGeom>
        </p:spPr>
      </p:pic>
    </p:spTree>
    <p:extLst>
      <p:ext uri="{BB962C8B-B14F-4D97-AF65-F5344CB8AC3E}">
        <p14:creationId xmlns:p14="http://schemas.microsoft.com/office/powerpoint/2010/main" val="3141486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Department of </a:t>
            </a:r>
            <a:r>
              <a:rPr lang="en-US" sz="2800" b="1" dirty="0"/>
              <a:t>L</a:t>
            </a:r>
            <a:r>
              <a:rPr lang="en-US" sz="2800" b="1" dirty="0" smtClean="0"/>
              <a:t>abor’s Federal </a:t>
            </a:r>
            <a:r>
              <a:rPr lang="en-US" sz="2800" b="1" dirty="0"/>
              <a:t>Energy Employees Occupational Illness Compensation Program Act (EEOICPA</a:t>
            </a:r>
            <a:r>
              <a:rPr lang="en-US" sz="2800" b="1" dirty="0" smtClean="0"/>
              <a:t>) has paid out $ billions to DOE employees with potential health impacts</a:t>
            </a:r>
            <a:endParaRPr lang="en-US" sz="2800" b="1" dirty="0"/>
          </a:p>
        </p:txBody>
      </p:sp>
      <p:pic>
        <p:nvPicPr>
          <p:cNvPr id="4" name="Content Placeholder 3"/>
          <p:cNvPicPr>
            <a:picLocks noGrp="1" noChangeAspect="1"/>
          </p:cNvPicPr>
          <p:nvPr>
            <p:ph idx="1"/>
          </p:nvPr>
        </p:nvPicPr>
        <p:blipFill>
          <a:blip r:embed="rId2"/>
          <a:stretch>
            <a:fillRect/>
          </a:stretch>
        </p:blipFill>
        <p:spPr>
          <a:xfrm>
            <a:off x="1820010" y="1825625"/>
            <a:ext cx="8551980" cy="4351338"/>
          </a:xfrm>
          <a:prstGeom prst="rect">
            <a:avLst/>
          </a:prstGeom>
        </p:spPr>
      </p:pic>
    </p:spTree>
    <p:extLst>
      <p:ext uri="{BB962C8B-B14F-4D97-AF65-F5344CB8AC3E}">
        <p14:creationId xmlns:p14="http://schemas.microsoft.com/office/powerpoint/2010/main" val="26411125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3244"/>
            <a:ext cx="10515600" cy="1768415"/>
          </a:xfrm>
        </p:spPr>
        <p:txBody>
          <a:bodyPr>
            <a:noAutofit/>
          </a:bodyPr>
          <a:lstStyle/>
          <a:p>
            <a:pPr algn="ctr"/>
            <a:r>
              <a:rPr lang="en-US" sz="2800" b="1" dirty="0" smtClean="0"/>
              <a:t>Cleanup wasn’t good enough for some…  Plutonium fuel “MOX</a:t>
            </a:r>
            <a:r>
              <a:rPr lang="en-US" sz="2800" b="1" dirty="0" smtClean="0"/>
              <a:t>” facility at SRS to make plutonium </a:t>
            </a:r>
            <a:r>
              <a:rPr lang="en-US" sz="2800" b="1" dirty="0" smtClean="0"/>
              <a:t>nuclear reactor fuel </a:t>
            </a:r>
            <a:r>
              <a:rPr lang="en-US" sz="2800" b="1" dirty="0" smtClean="0"/>
              <a:t>terminated in 2017 </a:t>
            </a:r>
            <a:r>
              <a:rPr lang="en-US" sz="2800" b="1" dirty="0" smtClean="0"/>
              <a:t> w/ $8 </a:t>
            </a:r>
            <a:r>
              <a:rPr lang="en-US" sz="2800" b="1" dirty="0" smtClean="0"/>
              <a:t>billion </a:t>
            </a:r>
            <a:r>
              <a:rPr lang="en-US" sz="2800" b="1" dirty="0" smtClean="0"/>
              <a:t>wasted on construction, </a:t>
            </a:r>
            <a:r>
              <a:rPr lang="en-US" sz="2800" b="1" dirty="0" smtClean="0"/>
              <a:t>with no congressional or DOE investigations. Proposed in 2018 as </a:t>
            </a:r>
            <a:r>
              <a:rPr lang="en-US" sz="2800" b="1" u="sng" dirty="0" smtClean="0"/>
              <a:t>SRS Plutonium Bomb Plant </a:t>
            </a:r>
            <a:r>
              <a:rPr lang="en-US" sz="2800" b="1" dirty="0" smtClean="0"/>
              <a:t>(Savannah River Plutonium Processing Facility) to make 50+ “pits” per year, for new &amp; old warheads, a project of DOE’s National Nuclear Security Administration (NNSA)</a:t>
            </a:r>
            <a:endParaRPr lang="en-US" sz="2800" b="1"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316" y="2993366"/>
            <a:ext cx="7303367" cy="3183596"/>
          </a:xfrm>
        </p:spPr>
      </p:pic>
    </p:spTree>
    <p:extLst>
      <p:ext uri="{BB962C8B-B14F-4D97-AF65-F5344CB8AC3E}">
        <p14:creationId xmlns:p14="http://schemas.microsoft.com/office/powerpoint/2010/main" val="3707730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60500"/>
          </a:xfrm>
        </p:spPr>
        <p:txBody>
          <a:bodyPr>
            <a:normAutofit fontScale="90000"/>
          </a:bodyPr>
          <a:lstStyle/>
          <a:p>
            <a:pPr algn="ctr"/>
            <a:r>
              <a:rPr lang="en-US" sz="3600" b="1" dirty="0" smtClean="0"/>
              <a:t>U.S. military spending tops the world, by far.</a:t>
            </a:r>
            <a:r>
              <a:rPr lang="en-US" sz="2000" b="1" dirty="0"/>
              <a:t/>
            </a:r>
            <a:br>
              <a:rPr lang="en-US" sz="2000" b="1" dirty="0"/>
            </a:br>
            <a:r>
              <a:rPr lang="en-US" sz="3600" b="1" dirty="0"/>
              <a:t/>
            </a:r>
            <a:br>
              <a:rPr lang="en-US" sz="3600" b="1" dirty="0"/>
            </a:br>
            <a:r>
              <a:rPr lang="en-US" sz="2400" b="1" dirty="0" smtClean="0"/>
              <a:t>“Overseas Contingency Operations” (OCO)</a:t>
            </a:r>
            <a:r>
              <a:rPr lang="en-US" sz="2400" b="1" dirty="0"/>
              <a:t> </a:t>
            </a:r>
            <a:r>
              <a:rPr lang="en-US" sz="2400" b="1" dirty="0" smtClean="0"/>
              <a:t>is a Pentagon slush fund appropriated apart from the base military budget and can add 10% or more to DOD spending</a:t>
            </a:r>
            <a:endParaRPr lang="en-US" sz="24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1350" y="2070339"/>
            <a:ext cx="5809299" cy="4295955"/>
          </a:xfrm>
        </p:spPr>
      </p:pic>
    </p:spTree>
    <p:extLst>
      <p:ext uri="{BB962C8B-B14F-4D97-AF65-F5344CB8AC3E}">
        <p14:creationId xmlns:p14="http://schemas.microsoft.com/office/powerpoint/2010/main" val="33029528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In May 2018, DOE/DOD announced the goal to produced 80 “pits” per year, at two DOE sites. SRS is not required by law to produce pits, this was a “deep state” decision by bureaucrats.</a:t>
            </a: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77520" y="2251493"/>
            <a:ext cx="3702959" cy="392546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1795" y="2061713"/>
            <a:ext cx="4550028" cy="4339086"/>
          </a:xfrm>
        </p:spPr>
      </p:pic>
    </p:spTree>
    <p:extLst>
      <p:ext uri="{BB962C8B-B14F-4D97-AF65-F5344CB8AC3E}">
        <p14:creationId xmlns:p14="http://schemas.microsoft.com/office/powerpoint/2010/main" val="1222744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SRS Plutonium Bomb Plant complex if finished</a:t>
            </a:r>
            <a:endParaRPr lang="en-US" sz="2800" b="1" dirty="0"/>
          </a:p>
        </p:txBody>
      </p:sp>
      <p:pic>
        <p:nvPicPr>
          <p:cNvPr id="4" name="Content Placeholder 3"/>
          <p:cNvPicPr>
            <a:picLocks noGrp="1" noChangeAspect="1"/>
          </p:cNvPicPr>
          <p:nvPr>
            <p:ph idx="1"/>
          </p:nvPr>
        </p:nvPicPr>
        <p:blipFill>
          <a:blip r:embed="rId2"/>
          <a:stretch>
            <a:fillRect/>
          </a:stretch>
        </p:blipFill>
        <p:spPr>
          <a:xfrm>
            <a:off x="2199736" y="1690688"/>
            <a:ext cx="7548113" cy="4632474"/>
          </a:xfrm>
          <a:prstGeom prst="rect">
            <a:avLst/>
          </a:prstGeom>
        </p:spPr>
      </p:pic>
    </p:spTree>
    <p:extLst>
      <p:ext uri="{BB962C8B-B14F-4D97-AF65-F5344CB8AC3E}">
        <p14:creationId xmlns:p14="http://schemas.microsoft.com/office/powerpoint/2010/main" val="1750991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57" y="828135"/>
            <a:ext cx="11335109" cy="2432650"/>
          </a:xfrm>
        </p:spPr>
        <p:txBody>
          <a:bodyPr>
            <a:noAutofit/>
          </a:bodyPr>
          <a:lstStyle/>
          <a:p>
            <a:pPr algn="ctr"/>
            <a:r>
              <a:rPr lang="en-US" sz="2800" b="1" dirty="0" smtClean="0"/>
              <a:t>As DOE is an unconstrained money machine for contractors and special interests, a new “mission” had to be quickly found to fill “loss” in funding when the MOX project was terminated. Pit production was a perfect choice </a:t>
            </a:r>
            <a:r>
              <a:rPr lang="en-US" sz="2800" b="1" dirty="0" smtClean="0"/>
              <a:t>- </a:t>
            </a:r>
            <a:r>
              <a:rPr lang="en-US" sz="2800" b="1" dirty="0" smtClean="0"/>
              <a:t>large </a:t>
            </a:r>
            <a:r>
              <a:rPr lang="en-US" sz="2800" b="1" dirty="0" smtClean="0"/>
              <a:t>initial costs &amp; high annual cost, with guaranteed delays and cost overruns. </a:t>
            </a:r>
            <a:r>
              <a:rPr lang="en-US" sz="2800" b="1" i="1" dirty="0" smtClean="0"/>
              <a:t>Voilà!</a:t>
            </a:r>
            <a:r>
              <a:rPr lang="en-US" sz="2800" b="1" dirty="0" smtClean="0"/>
              <a:t> </a:t>
            </a:r>
            <a:r>
              <a:rPr lang="en-US" sz="2400" b="1" dirty="0" smtClean="0"/>
              <a:t/>
            </a:r>
            <a:br>
              <a:rPr lang="en-US" sz="2400" b="1" dirty="0" smtClean="0"/>
            </a:br>
            <a:r>
              <a:rPr lang="en-US" sz="3200" b="1" dirty="0" smtClean="0"/>
              <a:t/>
            </a:r>
            <a:br>
              <a:rPr lang="en-US" sz="3200" b="1" dirty="0" smtClean="0"/>
            </a:br>
            <a:r>
              <a:rPr lang="en-US" sz="3200" b="1" dirty="0" smtClean="0"/>
              <a:t>Cost estimate: $18-25 billion (FY 2025 NNSA budget request) + sunk cost of $8 billion (for MOX plant)  </a:t>
            </a:r>
            <a:br>
              <a:rPr lang="en-US" sz="3200" b="1" dirty="0" smtClean="0"/>
            </a:br>
            <a:endParaRPr lang="en-US" sz="32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4142" y="3476445"/>
            <a:ext cx="5263715" cy="2863970"/>
          </a:xfrm>
        </p:spPr>
      </p:pic>
    </p:spTree>
    <p:extLst>
      <p:ext uri="{BB962C8B-B14F-4D97-AF65-F5344CB8AC3E}">
        <p14:creationId xmlns:p14="http://schemas.microsoft.com/office/powerpoint/2010/main" val="39635561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Pit production sites are Los Alamos National Lab &amp; </a:t>
            </a:r>
            <a:r>
              <a:rPr lang="en-US" sz="2800" b="1" dirty="0" smtClean="0"/>
              <a:t>SRS - first </a:t>
            </a:r>
            <a:r>
              <a:rPr lang="en-US" sz="2800" b="1" dirty="0" smtClean="0"/>
              <a:t>pits for Sentinel ICBM (W-87 warhead) &amp; next pits for SLBM (W93 </a:t>
            </a:r>
            <a:r>
              <a:rPr lang="en-US" sz="2800" b="1" dirty="0"/>
              <a:t>w</a:t>
            </a:r>
            <a:r>
              <a:rPr lang="en-US" sz="2800" b="1" dirty="0" smtClean="0"/>
              <a:t>arhead); SRS has no pit production experience and has lost plutonium-handling </a:t>
            </a:r>
            <a:r>
              <a:rPr lang="en-US" sz="2800" b="1" dirty="0" smtClean="0"/>
              <a:t>experience = recipe for disaster?</a:t>
            </a:r>
            <a:endParaRPr lang="en-US" sz="28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261840"/>
            <a:ext cx="5181600" cy="347890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146320"/>
            <a:ext cx="5181600" cy="3709947"/>
          </a:xfrm>
        </p:spPr>
      </p:pic>
    </p:spTree>
    <p:extLst>
      <p:ext uri="{BB962C8B-B14F-4D97-AF65-F5344CB8AC3E}">
        <p14:creationId xmlns:p14="http://schemas.microsoft.com/office/powerpoint/2010/main" val="35756374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600144"/>
          </a:xfrm>
        </p:spPr>
        <p:txBody>
          <a:bodyPr>
            <a:normAutofit fontScale="90000"/>
          </a:bodyPr>
          <a:lstStyle/>
          <a:p>
            <a:pPr algn="ctr"/>
            <a:r>
              <a:rPr lang="en-US" sz="2800" dirty="0" smtClean="0"/>
              <a:t>Goal is to first produce two kinds of pits for two new nuclear warheads. </a:t>
            </a:r>
            <a:r>
              <a:rPr lang="en-US" sz="2800" u="sng" dirty="0" smtClean="0"/>
              <a:t>Then, focus will be on other new warheads and replacing the pits in 4000 weapons</a:t>
            </a:r>
            <a:r>
              <a:rPr lang="en-US" sz="2800" dirty="0" smtClean="0"/>
              <a:t>.  Why? Thus, the </a:t>
            </a:r>
            <a:r>
              <a:rPr lang="en-US" sz="2800" dirty="0" smtClean="0"/>
              <a:t>pit “mission</a:t>
            </a:r>
            <a:r>
              <a:rPr lang="en-US" sz="2800" dirty="0" smtClean="0"/>
              <a:t>” at SRS will be for 50+ years. </a:t>
            </a:r>
            <a:r>
              <a:rPr lang="en-US" sz="2800" dirty="0"/>
              <a:t>T</a:t>
            </a:r>
            <a:r>
              <a:rPr lang="en-US" sz="2800" dirty="0" smtClean="0"/>
              <a:t>here are a host of nuclear waste streams, including TRU to WIPP. With our NEPA lawsuit that we won, we have forced DOE to pause and consider all environmental impacts of pit production, at all involved DOE sites.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7449" y="2898475"/>
            <a:ext cx="7097102" cy="3476198"/>
          </a:xfrm>
        </p:spPr>
      </p:pic>
    </p:spTree>
    <p:extLst>
      <p:ext uri="{BB962C8B-B14F-4D97-AF65-F5344CB8AC3E}">
        <p14:creationId xmlns:p14="http://schemas.microsoft.com/office/powerpoint/2010/main" val="3289604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05215"/>
          </a:xfrm>
        </p:spPr>
        <p:txBody>
          <a:bodyPr>
            <a:noAutofit/>
          </a:bodyPr>
          <a:lstStyle/>
          <a:p>
            <a:pPr algn="ctr"/>
            <a:r>
              <a:rPr lang="en-US" sz="2800" b="1" dirty="0" smtClean="0"/>
              <a:t>Pit production at DOE’s Rocky Flats (near Denver, CO) was The Rocky Flats </a:t>
            </a:r>
            <a:r>
              <a:rPr lang="en-US" sz="2800" b="1" dirty="0"/>
              <a:t>H</a:t>
            </a:r>
            <a:r>
              <a:rPr lang="en-US" sz="2800" b="1" dirty="0" smtClean="0"/>
              <a:t>orror Show - with numerous plutonium fires; closed in 1989 after FBI raid. As plutonium can undergo a “criticality” or burn in air and is an extreme carcinogen, we don’t want a repeat of Rocky Flats horrors in South Carolina.</a:t>
            </a: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317580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15941646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SRS Plutonium Bomb Plant funding: ~$1.3 billion/year</a:t>
            </a:r>
            <a:endParaRPr lang="en-US" sz="3200" b="1" dirty="0"/>
          </a:p>
        </p:txBody>
      </p:sp>
      <p:pic>
        <p:nvPicPr>
          <p:cNvPr id="4" name="Content Placeholder 3"/>
          <p:cNvPicPr>
            <a:picLocks noGrp="1" noChangeAspect="1"/>
          </p:cNvPicPr>
          <p:nvPr>
            <p:ph idx="1"/>
          </p:nvPr>
        </p:nvPicPr>
        <p:blipFill>
          <a:blip r:embed="rId2"/>
          <a:stretch>
            <a:fillRect/>
          </a:stretch>
        </p:blipFill>
        <p:spPr>
          <a:xfrm>
            <a:off x="838200" y="2859600"/>
            <a:ext cx="10515600" cy="2283387"/>
          </a:xfrm>
          <a:prstGeom prst="rect">
            <a:avLst/>
          </a:prstGeom>
        </p:spPr>
      </p:pic>
    </p:spTree>
    <p:extLst>
      <p:ext uri="{BB962C8B-B14F-4D97-AF65-F5344CB8AC3E}">
        <p14:creationId xmlns:p14="http://schemas.microsoft.com/office/powerpoint/2010/main" val="41282206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Pit Production at SRS: Government &amp; contractors tell citizens “hand over your money!” </a:t>
            </a:r>
            <a:endParaRPr lang="en-US" sz="3200" b="1" dirty="0"/>
          </a:p>
        </p:txBody>
      </p:sp>
      <p:sp>
        <p:nvSpPr>
          <p:cNvPr id="3" name="Content Placeholder 2"/>
          <p:cNvSpPr>
            <a:spLocks noGrp="1"/>
          </p:cNvSpPr>
          <p:nvPr>
            <p:ph idx="1"/>
          </p:nvPr>
        </p:nvSpPr>
        <p:spPr/>
        <p:txBody>
          <a:bodyPr>
            <a:normAutofit fontScale="92500" lnSpcReduction="10000"/>
          </a:bodyPr>
          <a:lstStyle/>
          <a:p>
            <a:r>
              <a:rPr lang="en-US" dirty="0" smtClean="0"/>
              <a:t>$2.9 billion requested for Fiscal Year 2025 for pit production at SRS and Los Alamos National Lab; FY 2026 budget not yet released   </a:t>
            </a:r>
          </a:p>
          <a:p>
            <a:r>
              <a:rPr lang="en-US" dirty="0" smtClean="0"/>
              <a:t>SRS  - $1.3 billion requested in FY 2025</a:t>
            </a:r>
            <a:endParaRPr lang="en-US" dirty="0"/>
          </a:p>
          <a:p>
            <a:r>
              <a:rPr lang="en-US" dirty="0" smtClean="0"/>
              <a:t>FY </a:t>
            </a:r>
            <a:r>
              <a:rPr lang="en-US" dirty="0"/>
              <a:t>25 </a:t>
            </a:r>
            <a:r>
              <a:rPr lang="en-US" dirty="0" smtClean="0"/>
              <a:t>request says SRS pit plant “TPC </a:t>
            </a:r>
            <a:r>
              <a:rPr lang="en-US" dirty="0"/>
              <a:t>range of approximately $18B ‐ $25B, </a:t>
            </a:r>
            <a:r>
              <a:rPr lang="en-US" dirty="0" smtClean="0"/>
              <a:t>and the </a:t>
            </a:r>
            <a:r>
              <a:rPr lang="en-US" dirty="0"/>
              <a:t>total project schedule extension of approximately 1 to 3 years</a:t>
            </a:r>
            <a:r>
              <a:rPr lang="en-US" dirty="0" smtClean="0"/>
              <a:t>.”</a:t>
            </a:r>
          </a:p>
          <a:p>
            <a:r>
              <a:rPr lang="en-US" dirty="0" smtClean="0"/>
              <a:t>SRS pit plant estimate is up from $6.9 to $11.1 billion estimate in 2021; that increase is sweet music to a contractor’s ears </a:t>
            </a:r>
            <a:r>
              <a:rPr lang="en-US" i="1" dirty="0" smtClean="0"/>
              <a:t>[success (maximizing cost) = failure (huge schedule delays and massive cost increases)]</a:t>
            </a:r>
          </a:p>
          <a:p>
            <a:r>
              <a:rPr lang="en-US" dirty="0" smtClean="0"/>
              <a:t>SRS plutonium pit </a:t>
            </a:r>
            <a:r>
              <a:rPr lang="en-US" dirty="0" smtClean="0"/>
              <a:t>plant complex </a:t>
            </a:r>
            <a:r>
              <a:rPr lang="en-US" dirty="0" smtClean="0"/>
              <a:t>- </a:t>
            </a:r>
            <a:r>
              <a:rPr lang="en-US" dirty="0" smtClean="0"/>
              <a:t>at </a:t>
            </a:r>
            <a:r>
              <a:rPr lang="en-US" dirty="0" smtClean="0"/>
              <a:t>$26 billion to $33 billion - most expensive building in U.S. history? Next official estimate by December 2025?</a:t>
            </a:r>
            <a:endParaRPr lang="en-US" dirty="0"/>
          </a:p>
          <a:p>
            <a:endParaRPr lang="en-US" dirty="0"/>
          </a:p>
        </p:txBody>
      </p:sp>
    </p:spTree>
    <p:extLst>
      <p:ext uri="{BB962C8B-B14F-4D97-AF65-F5344CB8AC3E}">
        <p14:creationId xmlns:p14="http://schemas.microsoft.com/office/powerpoint/2010/main" val="31860773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87" y="365125"/>
            <a:ext cx="11792309" cy="1325563"/>
          </a:xfrm>
        </p:spPr>
        <p:txBody>
          <a:bodyPr>
            <a:noAutofit/>
          </a:bodyPr>
          <a:lstStyle/>
          <a:p>
            <a:pPr algn="ctr"/>
            <a:r>
              <a:rPr lang="en-US" sz="2800" b="1" dirty="0" smtClean="0"/>
              <a:t>Budget “reconciliation” bill now before the House: $3.2 billion increase for NNSA - in a ~$51 billion DOE budget, with $25 billion for NNSA and ~$19 billion in NNSA for “weapons activities” </a:t>
            </a:r>
            <a:endParaRPr lang="en-US" sz="2800" b="1" dirty="0"/>
          </a:p>
        </p:txBody>
      </p:sp>
      <p:sp>
        <p:nvSpPr>
          <p:cNvPr id="3" name="Content Placeholder 2"/>
          <p:cNvSpPr>
            <a:spLocks noGrp="1"/>
          </p:cNvSpPr>
          <p:nvPr>
            <p:ph idx="1"/>
          </p:nvPr>
        </p:nvSpPr>
        <p:spPr/>
        <p:txBody>
          <a:bodyPr>
            <a:normAutofit fontScale="92500"/>
          </a:bodyPr>
          <a:lstStyle/>
          <a:p>
            <a:pPr marL="0" indent="0">
              <a:buNone/>
            </a:pPr>
            <a:r>
              <a:rPr lang="en-US" sz="2600" dirty="0"/>
              <a:t>(3) </a:t>
            </a:r>
            <a:r>
              <a:rPr lang="en-US" sz="2600" u="sng" dirty="0"/>
              <a:t>$1,000,000,000 to accelerate the construction of National Nuclear Security Administration facilities </a:t>
            </a:r>
            <a:r>
              <a:rPr lang="en-US" sz="2600" dirty="0"/>
              <a:t>pursuant to section 3211 of the National Nuclear Security Administration Act (50 U.S.C. 2401);</a:t>
            </a:r>
          </a:p>
          <a:p>
            <a:pPr marL="0" indent="0">
              <a:buNone/>
            </a:pPr>
            <a:r>
              <a:rPr lang="en-US" sz="2600" dirty="0"/>
              <a:t>(4) $400,000,000 to accelerate the development, procurement, and integration of the </a:t>
            </a:r>
            <a:r>
              <a:rPr lang="en-US" sz="2600" dirty="0" smtClean="0"/>
              <a:t>warhead for </a:t>
            </a:r>
            <a:r>
              <a:rPr lang="en-US" sz="2600" dirty="0"/>
              <a:t>the nuclear-armed sea-launched cruise missile pursuant to section 3211 of the National Nuclear Security Administration Act (50 U.S.C. 2401);</a:t>
            </a:r>
          </a:p>
          <a:p>
            <a:pPr marL="0" indent="0">
              <a:buNone/>
            </a:pPr>
            <a:r>
              <a:rPr lang="en-US" sz="2600" dirty="0"/>
              <a:t>(5) </a:t>
            </a:r>
            <a:r>
              <a:rPr lang="en-US" sz="2600" u="sng" dirty="0"/>
              <a:t>$500,000,000 to accelerate primary capability modernization </a:t>
            </a:r>
            <a:r>
              <a:rPr lang="en-US" sz="2600" dirty="0"/>
              <a:t>pursuant to section 3211 of </a:t>
            </a:r>
            <a:r>
              <a:rPr lang="en-US" sz="2600" dirty="0" smtClean="0"/>
              <a:t>the National </a:t>
            </a:r>
            <a:r>
              <a:rPr lang="en-US" sz="2600" dirty="0"/>
              <a:t>Nuclear Security Administration Act (50 U.S.C. 2401);</a:t>
            </a:r>
          </a:p>
          <a:p>
            <a:pPr marL="0" indent="0">
              <a:buNone/>
            </a:pPr>
            <a:r>
              <a:rPr lang="en-US" sz="2600" dirty="0"/>
              <a:t>(6) </a:t>
            </a:r>
            <a:r>
              <a:rPr lang="en-US" sz="2600" u="sng" dirty="0"/>
              <a:t>$500,000,000 to accelerate secondary capability modernization </a:t>
            </a:r>
            <a:r>
              <a:rPr lang="en-US" sz="2600" dirty="0"/>
              <a:t>pursuant to section 3211 of the National Nuclear Security Administration Act (50 U.S.C. 2401);</a:t>
            </a:r>
          </a:p>
          <a:p>
            <a:endParaRPr lang="en-US" dirty="0"/>
          </a:p>
        </p:txBody>
      </p:sp>
    </p:spTree>
    <p:extLst>
      <p:ext uri="{BB962C8B-B14F-4D97-AF65-F5344CB8AC3E}">
        <p14:creationId xmlns:p14="http://schemas.microsoft.com/office/powerpoint/2010/main" val="34025046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981" y="365125"/>
            <a:ext cx="11059064" cy="2498845"/>
          </a:xfrm>
        </p:spPr>
        <p:txBody>
          <a:bodyPr>
            <a:normAutofit fontScale="90000"/>
          </a:bodyPr>
          <a:lstStyle/>
          <a:p>
            <a:pPr algn="ctr"/>
            <a:r>
              <a:rPr lang="en-US" sz="2700" b="1" dirty="0" smtClean="0"/>
              <a:t/>
            </a:r>
            <a:br>
              <a:rPr lang="en-US" sz="2700" b="1" dirty="0" smtClean="0"/>
            </a:br>
            <a:r>
              <a:rPr lang="en-US" sz="2700" b="1" dirty="0" smtClean="0"/>
              <a:t>With </a:t>
            </a:r>
            <a:r>
              <a:rPr lang="en-US" sz="2700" b="1" dirty="0"/>
              <a:t>the South Carolina Environmental Law Project (SCELP) as our attorneys, SRS Watch, Nuclear Watch New Mexico, Tri-Valley </a:t>
            </a:r>
            <a:r>
              <a:rPr lang="en-US" sz="2700" b="1" dirty="0" smtClean="0"/>
              <a:t>CAREs &amp; the Gullah/</a:t>
            </a:r>
            <a:r>
              <a:rPr lang="en-US" sz="2700" b="1" dirty="0" err="1" smtClean="0"/>
              <a:t>Geechee</a:t>
            </a:r>
            <a:r>
              <a:rPr lang="en-US" sz="2700" b="1" dirty="0" smtClean="0"/>
              <a:t> Sea Island </a:t>
            </a:r>
            <a:r>
              <a:rPr lang="en-US" sz="2700" b="1" dirty="0" smtClean="0"/>
              <a:t>Coalition </a:t>
            </a:r>
            <a:r>
              <a:rPr lang="en-US" sz="2700" b="1" dirty="0" smtClean="0"/>
              <a:t>won a </a:t>
            </a:r>
            <a:r>
              <a:rPr lang="en-US" sz="2700" b="1" dirty="0"/>
              <a:t>lawsuit in federal court demanding preparation of a Programmatic </a:t>
            </a:r>
            <a:r>
              <a:rPr lang="en-US" sz="2700" b="1" dirty="0" smtClean="0"/>
              <a:t>EIS on all environmental impacts of pit production at all DOE sites involved, including plutonium waste disposal in </a:t>
            </a:r>
            <a:r>
              <a:rPr lang="en-US" sz="2700" b="1" dirty="0" smtClean="0"/>
              <a:t>WIPP in New Mexico.  </a:t>
            </a:r>
            <a:r>
              <a:rPr lang="en-US" sz="2700" b="1" dirty="0" smtClean="0"/>
              <a:t>Lawsuit filed </a:t>
            </a:r>
            <a:r>
              <a:rPr lang="en-US" sz="2700" b="1" dirty="0"/>
              <a:t>June </a:t>
            </a:r>
            <a:r>
              <a:rPr lang="en-US" sz="2700" b="1" dirty="0" smtClean="0"/>
              <a:t>2021 &amp;  we </a:t>
            </a:r>
            <a:r>
              <a:rPr lang="en-US" sz="2700" b="1" u="sng" dirty="0" smtClean="0"/>
              <a:t>won </a:t>
            </a:r>
            <a:r>
              <a:rPr lang="en-US" sz="2700" b="1" u="sng" dirty="0"/>
              <a:t>on September 30, 2024 and </a:t>
            </a:r>
            <a:r>
              <a:rPr lang="en-US" sz="2700" b="1" u="sng" dirty="0" smtClean="0"/>
              <a:t>negotiations </a:t>
            </a:r>
            <a:r>
              <a:rPr lang="en-US" sz="2700" b="1" u="sng" dirty="0"/>
              <a:t>with </a:t>
            </a:r>
            <a:r>
              <a:rPr lang="en-US" sz="2700" b="1" u="sng" dirty="0" smtClean="0"/>
              <a:t>DOJ/NNSA yielded a binding “settl</a:t>
            </a:r>
            <a:r>
              <a:rPr lang="en-US" sz="2700" b="1" u="sng" dirty="0"/>
              <a:t>e</a:t>
            </a:r>
            <a:r>
              <a:rPr lang="en-US" sz="2700" b="1" u="sng" dirty="0" smtClean="0"/>
              <a:t>ment agreement” on January 16, 2025. </a:t>
            </a:r>
            <a:r>
              <a:rPr lang="en-US" sz="2700" b="1" u="sng" dirty="0" smtClean="0"/>
              <a:t>PEIS “scoping” </a:t>
            </a:r>
            <a:r>
              <a:rPr lang="en-US" sz="2700" b="1" u="sng" dirty="0"/>
              <a:t>m</a:t>
            </a:r>
            <a:r>
              <a:rPr lang="en-US" sz="2700" b="1" u="sng" dirty="0" smtClean="0"/>
              <a:t>eeting </a:t>
            </a:r>
            <a:r>
              <a:rPr lang="en-US" sz="2700" b="1" u="sng" dirty="0" smtClean="0"/>
              <a:t>to soon be held in Aiken.</a:t>
            </a:r>
            <a:r>
              <a:rPr lang="en-US" sz="2700" b="1" dirty="0"/>
              <a:t/>
            </a:r>
            <a:br>
              <a:rPr lang="en-US" sz="2700" b="1" dirty="0"/>
            </a:br>
            <a:endParaRPr lang="en-US" sz="2700" dirty="0"/>
          </a:p>
        </p:txBody>
      </p:sp>
      <p:pic>
        <p:nvPicPr>
          <p:cNvPr id="4" name="Content Placeholder 3"/>
          <p:cNvPicPr>
            <a:picLocks noGrp="1" noChangeAspect="1"/>
          </p:cNvPicPr>
          <p:nvPr>
            <p:ph idx="1"/>
          </p:nvPr>
        </p:nvPicPr>
        <p:blipFill>
          <a:blip r:embed="rId2"/>
          <a:stretch>
            <a:fillRect/>
          </a:stretch>
        </p:blipFill>
        <p:spPr>
          <a:xfrm>
            <a:off x="3512914" y="2958860"/>
            <a:ext cx="5166172" cy="3218102"/>
          </a:xfrm>
          <a:prstGeom prst="rect">
            <a:avLst/>
          </a:prstGeom>
        </p:spPr>
      </p:pic>
    </p:spTree>
    <p:extLst>
      <p:ext uri="{BB962C8B-B14F-4D97-AF65-F5344CB8AC3E}">
        <p14:creationId xmlns:p14="http://schemas.microsoft.com/office/powerpoint/2010/main" val="285238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dirty="0" smtClean="0"/>
              <a:t>Military spending in DOE: Fiscal </a:t>
            </a:r>
            <a:r>
              <a:rPr lang="en-US" sz="3200" b="1" dirty="0" smtClean="0"/>
              <a:t>Year 2025 budget request by DOE’s National Nuclear Security Administration (NNSA) for </a:t>
            </a:r>
            <a:r>
              <a:rPr lang="en-US" sz="3200" b="1" dirty="0" smtClean="0"/>
              <a:t>new </a:t>
            </a:r>
            <a:r>
              <a:rPr lang="en-US" sz="3200" b="1" dirty="0" smtClean="0"/>
              <a:t>&amp; updated nuclear warheads</a:t>
            </a:r>
            <a:endParaRPr lang="en-US" sz="3200" b="1" dirty="0"/>
          </a:p>
        </p:txBody>
      </p:sp>
      <p:pic>
        <p:nvPicPr>
          <p:cNvPr id="4" name="Content Placeholder 3"/>
          <p:cNvPicPr>
            <a:picLocks noGrp="1" noChangeAspect="1"/>
          </p:cNvPicPr>
          <p:nvPr>
            <p:ph idx="1"/>
          </p:nvPr>
        </p:nvPicPr>
        <p:blipFill>
          <a:blip r:embed="rId2"/>
          <a:stretch>
            <a:fillRect/>
          </a:stretch>
        </p:blipFill>
        <p:spPr>
          <a:xfrm>
            <a:off x="838200" y="2282230"/>
            <a:ext cx="10515600" cy="3438128"/>
          </a:xfrm>
          <a:prstGeom prst="rect">
            <a:avLst/>
          </a:prstGeom>
        </p:spPr>
      </p:pic>
    </p:spTree>
    <p:extLst>
      <p:ext uri="{BB962C8B-B14F-4D97-AF65-F5344CB8AC3E}">
        <p14:creationId xmlns:p14="http://schemas.microsoft.com/office/powerpoint/2010/main" val="2938008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Winning the PEIS fight is a monumental NEPA victory: “The DOE and NNSA will conduct a new PEIS to address all of the deficiencies identified by the Court.”</a:t>
            </a:r>
            <a:endParaRPr lang="en-US" sz="2800" b="1" dirty="0"/>
          </a:p>
        </p:txBody>
      </p:sp>
      <p:pic>
        <p:nvPicPr>
          <p:cNvPr id="5" name="Content Placeholder 4"/>
          <p:cNvPicPr>
            <a:picLocks noGrp="1" noChangeAspect="1"/>
          </p:cNvPicPr>
          <p:nvPr>
            <p:ph sz="half" idx="1"/>
          </p:nvPr>
        </p:nvPicPr>
        <p:blipFill>
          <a:blip r:embed="rId2"/>
          <a:stretch>
            <a:fillRect/>
          </a:stretch>
        </p:blipFill>
        <p:spPr>
          <a:xfrm>
            <a:off x="838200" y="2119887"/>
            <a:ext cx="5181600" cy="3762813"/>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200" y="2058608"/>
            <a:ext cx="5181600" cy="3885372"/>
          </a:xfrm>
          <a:prstGeom prst="rect">
            <a:avLst/>
          </a:prstGeom>
        </p:spPr>
      </p:pic>
    </p:spTree>
    <p:extLst>
      <p:ext uri="{BB962C8B-B14F-4D97-AF65-F5344CB8AC3E}">
        <p14:creationId xmlns:p14="http://schemas.microsoft.com/office/powerpoint/2010/main" val="26210162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804" y="888521"/>
            <a:ext cx="11317855" cy="2665561"/>
          </a:xfrm>
        </p:spPr>
        <p:txBody>
          <a:bodyPr>
            <a:normAutofit fontScale="90000"/>
          </a:bodyPr>
          <a:lstStyle/>
          <a:p>
            <a:pPr algn="ctr"/>
            <a:r>
              <a:rPr lang="en-US" sz="2700" b="1" dirty="0" smtClean="0"/>
              <a:t>Hard to tell DOE, contractors and boosters </a:t>
            </a:r>
            <a:r>
              <a:rPr lang="en-US" sz="2700" b="1" dirty="0" smtClean="0"/>
              <a:t>apart – </a:t>
            </a:r>
            <a:br>
              <a:rPr lang="en-US" sz="2700" b="1" dirty="0" smtClean="0"/>
            </a:br>
            <a:r>
              <a:rPr lang="en-US" sz="2700" b="1" dirty="0" smtClean="0"/>
              <a:t>who authorized contractors to make national policy? </a:t>
            </a:r>
            <a:r>
              <a:rPr lang="en-US" sz="2000" b="1" dirty="0" smtClean="0"/>
              <a:t/>
            </a:r>
            <a:br>
              <a:rPr lang="en-US" sz="2000" b="1" dirty="0" smtClean="0"/>
            </a:br>
            <a:r>
              <a:rPr lang="en-US" sz="2200" b="1" dirty="0" smtClean="0"/>
              <a:t/>
            </a:r>
            <a:br>
              <a:rPr lang="en-US" sz="2200" b="1" dirty="0" smtClean="0"/>
            </a:br>
            <a:r>
              <a:rPr lang="en-US" sz="2200" dirty="0" smtClean="0"/>
              <a:t>In a contractor </a:t>
            </a:r>
            <a:r>
              <a:rPr lang="en-US" sz="2200" dirty="0" smtClean="0"/>
              <a:t>- Savannah </a:t>
            </a:r>
            <a:r>
              <a:rPr lang="en-US" sz="2200" dirty="0" smtClean="0"/>
              <a:t>River Nuclear Solutions, </a:t>
            </a:r>
            <a:r>
              <a:rPr lang="en-US" sz="2200" dirty="0" smtClean="0"/>
              <a:t>SRNS - /DOE/NNSA </a:t>
            </a:r>
            <a:r>
              <a:rPr lang="en-US" sz="2200" dirty="0" smtClean="0"/>
              <a:t>joint news release of November 14, 2024, the contractor speaks for the government: “As </a:t>
            </a:r>
            <a:r>
              <a:rPr lang="en-US" sz="2200" dirty="0"/>
              <a:t>the NNSA invests in modernizing our nation’s essential infrastructure supporting the </a:t>
            </a:r>
            <a:r>
              <a:rPr lang="en-US" sz="2200" dirty="0" smtClean="0"/>
              <a:t>Nuclear Security </a:t>
            </a:r>
            <a:r>
              <a:rPr lang="en-US" sz="2200" dirty="0"/>
              <a:t>Enterprise, SRS must deliver the SRPPF project by 2032,” said Dennis Carr, </a:t>
            </a:r>
            <a:r>
              <a:rPr lang="en-US" sz="2200" dirty="0" smtClean="0"/>
              <a:t>SRNS president </a:t>
            </a:r>
            <a:r>
              <a:rPr lang="en-US" sz="2200" dirty="0"/>
              <a:t>and chief executive officer. </a:t>
            </a:r>
            <a:r>
              <a:rPr lang="en-US" sz="2200" b="1" dirty="0"/>
              <a:t>“Shifts in our global nuclear landscape have made SRS </a:t>
            </a:r>
            <a:r>
              <a:rPr lang="en-US" sz="2200" b="1" dirty="0" smtClean="0"/>
              <a:t>a key </a:t>
            </a:r>
            <a:r>
              <a:rPr lang="en-US" sz="2200" b="1" dirty="0"/>
              <a:t>player in strengthening the nuclear deterrent to keep our nation, partners and allies </a:t>
            </a:r>
            <a:r>
              <a:rPr lang="en-US" sz="2200" b="1" dirty="0" smtClean="0"/>
              <a:t>safe. Now </a:t>
            </a:r>
            <a:r>
              <a:rPr lang="en-US" sz="2200" b="1" dirty="0"/>
              <a:t>more than ever, our nation’s nuclear posture must remain strong and resilient</a:t>
            </a:r>
            <a:r>
              <a:rPr lang="en-US" sz="2200" b="1" dirty="0" smtClean="0"/>
              <a:t>.” </a:t>
            </a:r>
            <a:r>
              <a:rPr lang="en-US" sz="2200" i="1" dirty="0"/>
              <a:t>(= spend more money &amp; faster)</a:t>
            </a:r>
            <a:r>
              <a:rPr lang="en-US" sz="2200" b="1" dirty="0" smtClean="0"/>
              <a:t/>
            </a:r>
            <a:br>
              <a:rPr lang="en-US" sz="2200" b="1" dirty="0" smtClean="0"/>
            </a:br>
            <a:r>
              <a:rPr lang="en-US" sz="2200" dirty="0"/>
              <a:t/>
            </a:r>
            <a:br>
              <a:rPr lang="en-US" sz="2200" dirty="0"/>
            </a:br>
            <a:r>
              <a:rPr lang="en-US" sz="2200" b="1" dirty="0" smtClean="0"/>
              <a:t>“Also </a:t>
            </a:r>
            <a:r>
              <a:rPr lang="en-US" sz="2200" b="1" dirty="0"/>
              <a:t>on the panel </a:t>
            </a:r>
            <a:r>
              <a:rPr lang="en-US" sz="2200" b="1" i="1" dirty="0" smtClean="0"/>
              <a:t>[on pits, on Nov. 13, 2024 ] </a:t>
            </a:r>
            <a:r>
              <a:rPr lang="en-US" sz="2200" b="1" dirty="0" smtClean="0"/>
              <a:t>was </a:t>
            </a:r>
            <a:r>
              <a:rPr lang="en-US" sz="2200" b="1" dirty="0"/>
              <a:t>Bob Peters, a deterrence research fellow from the conservative Washington think tank </a:t>
            </a:r>
            <a:r>
              <a:rPr lang="en-US" sz="2200" b="1" dirty="0" smtClean="0"/>
              <a:t>Heritage Foundation</a:t>
            </a:r>
            <a:r>
              <a:rPr lang="en-US" sz="2200" b="1" dirty="0"/>
              <a:t>, who said that the National Nuclear Security Administration (NNSA) should ramp up from its current “</a:t>
            </a:r>
            <a:r>
              <a:rPr lang="en-US" sz="2200" b="1" dirty="0" smtClean="0"/>
              <a:t>glacial pace</a:t>
            </a:r>
            <a:r>
              <a:rPr lang="en-US" sz="2200" b="1" dirty="0"/>
              <a:t>” to a “wartime </a:t>
            </a:r>
            <a:r>
              <a:rPr lang="en-US" sz="2200" b="1" dirty="0" smtClean="0"/>
              <a:t>footing </a:t>
            </a:r>
            <a:r>
              <a:rPr lang="en-US" sz="2200" b="1" dirty="0"/>
              <a:t>for building warheads to compete with Russia and </a:t>
            </a:r>
            <a:r>
              <a:rPr lang="en-US" sz="2200" b="1" dirty="0" smtClean="0"/>
              <a:t>China.” </a:t>
            </a:r>
            <a:br>
              <a:rPr lang="en-US" sz="2200" b="1" dirty="0" smtClean="0"/>
            </a:br>
            <a:r>
              <a:rPr lang="en-US" sz="2200" i="1" dirty="0" smtClean="0"/>
              <a:t>(= spend more money &amp; faster, while damaging national security)</a:t>
            </a:r>
            <a:endParaRPr lang="en-US" sz="2200" i="1" dirty="0"/>
          </a:p>
        </p:txBody>
      </p:sp>
      <p:pic>
        <p:nvPicPr>
          <p:cNvPr id="4" name="Content Placeholder 3"/>
          <p:cNvPicPr>
            <a:picLocks noGrp="1" noChangeAspect="1"/>
          </p:cNvPicPr>
          <p:nvPr>
            <p:ph idx="1"/>
          </p:nvPr>
        </p:nvPicPr>
        <p:blipFill>
          <a:blip r:embed="rId2"/>
          <a:stretch>
            <a:fillRect/>
          </a:stretch>
        </p:blipFill>
        <p:spPr>
          <a:xfrm>
            <a:off x="4117576" y="4364966"/>
            <a:ext cx="3956848" cy="2286000"/>
          </a:xfrm>
          <a:prstGeom prst="rect">
            <a:avLst/>
          </a:prstGeom>
        </p:spPr>
      </p:pic>
    </p:spTree>
    <p:extLst>
      <p:ext uri="{BB962C8B-B14F-4D97-AF65-F5344CB8AC3E}">
        <p14:creationId xmlns:p14="http://schemas.microsoft.com/office/powerpoint/2010/main" val="20732722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7280"/>
            <a:ext cx="10515600" cy="5003074"/>
          </a:xfrm>
        </p:spPr>
        <p:txBody>
          <a:bodyPr>
            <a:normAutofit fontScale="90000"/>
          </a:bodyPr>
          <a:lstStyle/>
          <a:p>
            <a:r>
              <a:rPr lang="en-US" sz="2400" dirty="0">
                <a:hlinkClick r:id="rId2"/>
              </a:rPr>
              <a:t>https://www.congress.gov/117/crpt/hrpt397/CRPT-117hrpt397.pdf</a:t>
            </a:r>
            <a:r>
              <a:rPr lang="en-US" sz="2400" dirty="0"/>
              <a:t/>
            </a:r>
            <a:br>
              <a:rPr lang="en-US" sz="2400" dirty="0"/>
            </a:br>
            <a:r>
              <a:rPr lang="en-US" sz="2400" dirty="0"/>
              <a:t/>
            </a:r>
            <a:br>
              <a:rPr lang="en-US" sz="2400" dirty="0"/>
            </a:br>
            <a:r>
              <a:rPr lang="en-US" sz="2400" b="1" dirty="0"/>
              <a:t>NATIONAL DEFENSE AUTHORIZATION </a:t>
            </a:r>
            <a:r>
              <a:rPr lang="en-US" sz="2400" b="1" dirty="0" smtClean="0"/>
              <a:t>ACT FOR </a:t>
            </a:r>
            <a:r>
              <a:rPr lang="en-US" sz="2400" b="1" dirty="0"/>
              <a:t>FISCAL YEAR </a:t>
            </a:r>
            <a:r>
              <a:rPr lang="en-US" sz="2400" b="1" dirty="0" smtClean="0"/>
              <a:t>2023 - R </a:t>
            </a:r>
            <a:r>
              <a:rPr lang="en-US" sz="2400" b="1" dirty="0"/>
              <a:t>E P O R T</a:t>
            </a:r>
            <a:br>
              <a:rPr lang="en-US" sz="2400" b="1" dirty="0"/>
            </a:br>
            <a:r>
              <a:rPr lang="en-US" sz="2400" b="1" dirty="0"/>
              <a:t>OF </a:t>
            </a:r>
            <a:r>
              <a:rPr lang="en-US" sz="2400" b="1" dirty="0" smtClean="0"/>
              <a:t>THE COMMITTEE </a:t>
            </a:r>
            <a:r>
              <a:rPr lang="en-US" sz="2400" b="1" dirty="0"/>
              <a:t>ON ARMED </a:t>
            </a:r>
            <a:r>
              <a:rPr lang="en-US" sz="2400" b="1" dirty="0" smtClean="0"/>
              <a:t>SERVICES HOUSE </a:t>
            </a:r>
            <a:r>
              <a:rPr lang="en-US" sz="2400" b="1" dirty="0"/>
              <a:t>OF REPRESENTATIVES</a:t>
            </a:r>
            <a:br>
              <a:rPr lang="en-US" sz="2400" b="1" dirty="0"/>
            </a:br>
            <a:r>
              <a:rPr lang="en-US" sz="2400" b="1" dirty="0"/>
              <a:t/>
            </a:r>
            <a:br>
              <a:rPr lang="en-US" sz="2400" b="1" dirty="0"/>
            </a:br>
            <a:r>
              <a:rPr lang="en-US" sz="2400" b="1" dirty="0"/>
              <a:t>Plutonium Pit </a:t>
            </a:r>
            <a:r>
              <a:rPr lang="en-US" sz="2400" b="1" dirty="0" smtClean="0"/>
              <a:t>Production</a:t>
            </a:r>
            <a:br>
              <a:rPr lang="en-US" sz="2400" b="1" dirty="0" smtClean="0"/>
            </a:br>
            <a:r>
              <a:rPr lang="en-US" sz="2400" dirty="0"/>
              <a:t/>
            </a:r>
            <a:br>
              <a:rPr lang="en-US" sz="2400" dirty="0"/>
            </a:br>
            <a:r>
              <a:rPr lang="en-US" sz="2400" dirty="0" smtClean="0"/>
              <a:t>“…there </a:t>
            </a:r>
            <a:r>
              <a:rPr lang="en-US" sz="2400" dirty="0"/>
              <a:t>has </a:t>
            </a:r>
            <a:r>
              <a:rPr lang="en-US" sz="2400" dirty="0" smtClean="0"/>
              <a:t>not been </a:t>
            </a:r>
            <a:r>
              <a:rPr lang="en-US" sz="2400" dirty="0"/>
              <a:t>adequate prioritization of studies and analysis of plutonium</a:t>
            </a:r>
            <a:br>
              <a:rPr lang="en-US" sz="2400" dirty="0"/>
            </a:br>
            <a:r>
              <a:rPr lang="en-US" sz="2400" dirty="0"/>
              <a:t>aging. The committee believes that given the scale, complexity, </a:t>
            </a:r>
            <a:r>
              <a:rPr lang="en-US" sz="2400" dirty="0" smtClean="0"/>
              <a:t>and history </a:t>
            </a:r>
            <a:r>
              <a:rPr lang="en-US" sz="2400" dirty="0"/>
              <a:t>of plutonium pit production, NNSA must ensure that </a:t>
            </a:r>
            <a:r>
              <a:rPr lang="en-US" sz="2400" dirty="0" smtClean="0"/>
              <a:t>plutonium </a:t>
            </a:r>
            <a:r>
              <a:rPr lang="en-US" sz="2400" dirty="0"/>
              <a:t>pit requirements and plans are fully understood and </a:t>
            </a:r>
            <a:r>
              <a:rPr lang="en-US" sz="2400" dirty="0" smtClean="0"/>
              <a:t>that past </a:t>
            </a:r>
            <a:r>
              <a:rPr lang="en-US" sz="2400" dirty="0"/>
              <a:t>mistakes regarding safety shutdowns, cost overruns, </a:t>
            </a:r>
            <a:r>
              <a:rPr lang="en-US" sz="2400" dirty="0" smtClean="0"/>
              <a:t>and schedule </a:t>
            </a:r>
            <a:r>
              <a:rPr lang="en-US" sz="2400" dirty="0"/>
              <a:t>delays are not repeated</a:t>
            </a:r>
            <a:r>
              <a:rPr lang="en-US" sz="2400" dirty="0" smtClean="0"/>
              <a:t>.”</a:t>
            </a:r>
            <a:r>
              <a:rPr lang="en-US" sz="2400" i="1" dirty="0" smtClean="0"/>
              <a:t>.</a:t>
            </a:r>
            <a:br>
              <a:rPr lang="en-US" sz="2400" i="1" dirty="0" smtClean="0"/>
            </a:br>
            <a:r>
              <a:rPr lang="en-US" sz="2400" dirty="0"/>
              <a:t/>
            </a:r>
            <a:br>
              <a:rPr lang="en-US" sz="2400" dirty="0"/>
            </a:br>
            <a:r>
              <a:rPr lang="en-US" sz="2400" dirty="0" smtClean="0"/>
              <a:t>Requires a “master schedule” for pit production, with schedules and costs &amp; plans for studies on pit aging &amp; “</a:t>
            </a:r>
            <a:r>
              <a:rPr lang="en-US" sz="2400" dirty="0"/>
              <a:t>a briefing that </a:t>
            </a:r>
            <a:r>
              <a:rPr lang="en-US" sz="2400" dirty="0" smtClean="0"/>
              <a:t>describes </a:t>
            </a:r>
            <a:r>
              <a:rPr lang="en-US" sz="2400" dirty="0"/>
              <a:t>the holistic environmental impact of expanded </a:t>
            </a:r>
            <a:r>
              <a:rPr lang="en-US" sz="2400" dirty="0" smtClean="0"/>
              <a:t>plutonium pit </a:t>
            </a:r>
            <a:r>
              <a:rPr lang="en-US" sz="2400" dirty="0"/>
              <a:t>production, accounting for simultaneous pit production at </a:t>
            </a:r>
            <a:r>
              <a:rPr lang="en-US" sz="2400" dirty="0" smtClean="0"/>
              <a:t>multiple </a:t>
            </a:r>
            <a:r>
              <a:rPr lang="en-US" sz="2400" dirty="0"/>
              <a:t>sites</a:t>
            </a:r>
            <a:r>
              <a:rPr lang="en-US" sz="2400" dirty="0" smtClean="0"/>
              <a:t>.” </a:t>
            </a:r>
            <a:r>
              <a:rPr lang="en-US" sz="2400" dirty="0" smtClean="0"/>
              <a:t> </a:t>
            </a:r>
            <a:r>
              <a:rPr lang="en-US" sz="2400" u="sng" dirty="0" smtClean="0"/>
              <a:t>Those </a:t>
            </a:r>
            <a:r>
              <a:rPr lang="en-US" sz="2400" u="sng" dirty="0" smtClean="0"/>
              <a:t>things do not exist.</a:t>
            </a:r>
            <a:br>
              <a:rPr lang="en-US" sz="2400" u="sng" dirty="0" smtClean="0"/>
            </a:br>
            <a:r>
              <a:rPr lang="en-US" sz="2400" dirty="0"/>
              <a:t/>
            </a:r>
            <a:br>
              <a:rPr lang="en-US" sz="2400" dirty="0"/>
            </a:br>
            <a:endParaRPr lang="en-US" sz="2400" b="1" dirty="0"/>
          </a:p>
        </p:txBody>
      </p:sp>
    </p:spTree>
    <p:extLst>
      <p:ext uri="{BB962C8B-B14F-4D97-AF65-F5344CB8AC3E}">
        <p14:creationId xmlns:p14="http://schemas.microsoft.com/office/powerpoint/2010/main" val="3539720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079" y="365125"/>
            <a:ext cx="11309230" cy="1860490"/>
          </a:xfrm>
        </p:spPr>
        <p:txBody>
          <a:bodyPr>
            <a:noAutofit/>
          </a:bodyPr>
          <a:lstStyle/>
          <a:p>
            <a:pPr algn="ctr"/>
            <a:r>
              <a:rPr lang="en-US" sz="2800" b="1" dirty="0" smtClean="0"/>
              <a:t>DOE refuses to consider reuse of 20,000 stored pits at DOE’s </a:t>
            </a:r>
            <a:r>
              <a:rPr lang="en-US" sz="2800" b="1" dirty="0" err="1" smtClean="0"/>
              <a:t>Pantex</a:t>
            </a:r>
            <a:r>
              <a:rPr lang="en-US" sz="2800" b="1" dirty="0" smtClean="0"/>
              <a:t> site in Texas and blocks public access to information about pit reuse and pit aging. A NNSA funded report -“Pit Lifetime” - in 2006 said </a:t>
            </a:r>
            <a:r>
              <a:rPr lang="en-US" sz="2800" b="1" dirty="0"/>
              <a:t>pits “have credible </a:t>
            </a:r>
            <a:br>
              <a:rPr lang="en-US" sz="2800" b="1" dirty="0"/>
            </a:br>
            <a:r>
              <a:rPr lang="en-US" sz="2800" b="1" dirty="0" smtClean="0"/>
              <a:t>minimum </a:t>
            </a:r>
            <a:r>
              <a:rPr lang="en-US" sz="2800" b="1" dirty="0"/>
              <a:t>lifetimes in excess of 100 years as regards aging of plutonium</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15902"/>
            <a:ext cx="5181600" cy="2970784"/>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44277"/>
            <a:ext cx="5181600" cy="2914033"/>
          </a:xfrm>
        </p:spPr>
      </p:pic>
    </p:spTree>
    <p:extLst>
      <p:ext uri="{BB962C8B-B14F-4D97-AF65-F5344CB8AC3E}">
        <p14:creationId xmlns:p14="http://schemas.microsoft.com/office/powerpoint/2010/main" val="30729018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Congress required a pit aging study in 2020 but NNSA </a:t>
            </a:r>
            <a:r>
              <a:rPr lang="en-US" sz="2800" b="1" dirty="0" smtClean="0"/>
              <a:t>is covering up plans </a:t>
            </a:r>
            <a:r>
              <a:rPr lang="en-US" sz="2800" b="1" dirty="0" smtClean="0"/>
              <a:t>for that research</a:t>
            </a:r>
            <a:r>
              <a:rPr lang="en-US" sz="2800" b="1" dirty="0" smtClean="0"/>
              <a:t>, </a:t>
            </a:r>
            <a:r>
              <a:rPr lang="en-US" sz="2800" b="1" dirty="0" smtClean="0"/>
              <a:t>which should have been done long </a:t>
            </a:r>
            <a:r>
              <a:rPr lang="en-US" sz="2800" b="1" dirty="0" smtClean="0"/>
              <a:t>ago and about which the public must be informed</a:t>
            </a:r>
            <a:endParaRPr lang="en-US" sz="2800" b="1" dirty="0"/>
          </a:p>
        </p:txBody>
      </p:sp>
      <p:pic>
        <p:nvPicPr>
          <p:cNvPr id="4"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spTree>
    <p:extLst>
      <p:ext uri="{BB962C8B-B14F-4D97-AF65-F5344CB8AC3E}">
        <p14:creationId xmlns:p14="http://schemas.microsoft.com/office/powerpoint/2010/main" val="33550652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43237"/>
          </a:xfrm>
        </p:spPr>
        <p:txBody>
          <a:bodyPr>
            <a:normAutofit/>
          </a:bodyPr>
          <a:lstStyle/>
          <a:p>
            <a:pPr algn="ctr"/>
            <a:r>
              <a:rPr lang="en-US" sz="2800" b="1" dirty="0" smtClean="0"/>
              <a:t>Presidential/DOD’s “Nuclear Posture Review” (NPR) – playbook for nuclear war preparation, feebly disguised as “deterrence” (word used to justify large nuclear stockpile &amp; war preparation). </a:t>
            </a:r>
            <a:endParaRPr lang="en-US" sz="2800" b="1" dirty="0"/>
          </a:p>
        </p:txBody>
      </p:sp>
      <p:pic>
        <p:nvPicPr>
          <p:cNvPr id="4" name="Content Placeholder 3"/>
          <p:cNvPicPr>
            <a:picLocks noGrp="1" noChangeAspect="1"/>
          </p:cNvPicPr>
          <p:nvPr>
            <p:ph idx="1"/>
          </p:nvPr>
        </p:nvPicPr>
        <p:blipFill>
          <a:blip r:embed="rId2"/>
          <a:stretch>
            <a:fillRect/>
          </a:stretch>
        </p:blipFill>
        <p:spPr>
          <a:xfrm>
            <a:off x="3831415" y="2208361"/>
            <a:ext cx="4529170" cy="4097548"/>
          </a:xfrm>
          <a:prstGeom prst="rect">
            <a:avLst/>
          </a:prstGeom>
        </p:spPr>
      </p:pic>
    </p:spTree>
    <p:extLst>
      <p:ext uri="{BB962C8B-B14F-4D97-AF65-F5344CB8AC3E}">
        <p14:creationId xmlns:p14="http://schemas.microsoft.com/office/powerpoint/2010/main" val="15824869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5826"/>
            <a:ext cx="10515600" cy="2027208"/>
          </a:xfrm>
        </p:spPr>
        <p:txBody>
          <a:bodyPr>
            <a:normAutofit fontScale="90000"/>
          </a:bodyPr>
          <a:lstStyle/>
          <a:p>
            <a:r>
              <a:rPr lang="en-US" sz="3100" dirty="0"/>
              <a:t>“Nuclear deterrence is achieved by credibly threatening a potential adversary with the </a:t>
            </a:r>
            <a:r>
              <a:rPr lang="en-US" sz="3100" dirty="0" smtClean="0"/>
              <a:t>use of </a:t>
            </a:r>
            <a:r>
              <a:rPr lang="en-US" sz="3100" dirty="0"/>
              <a:t>nuclear weapons so as to prevent that adversary from taking actions against the </a:t>
            </a:r>
            <a:r>
              <a:rPr lang="en-US" sz="3100" dirty="0" smtClean="0"/>
              <a:t>United States</a:t>
            </a:r>
            <a:r>
              <a:rPr lang="en-US" sz="3100" dirty="0"/>
              <a:t>, its allies, or its vital interests. This is accomplished primarily by </a:t>
            </a:r>
            <a:r>
              <a:rPr lang="en-US" sz="3100" dirty="0" smtClean="0"/>
              <a:t>maintaining sufficient </a:t>
            </a:r>
            <a:r>
              <a:rPr lang="en-US" sz="3100" dirty="0"/>
              <a:t>and effective nuclear capabilities to pose unacceptable costs and risks upon </a:t>
            </a:r>
            <a:r>
              <a:rPr lang="en-US" sz="3100" dirty="0" smtClean="0"/>
              <a:t>the adversary </a:t>
            </a:r>
            <a:r>
              <a:rPr lang="en-US" sz="3100" dirty="0"/>
              <a:t>should it so act</a:t>
            </a:r>
            <a:r>
              <a:rPr lang="en-US" sz="3100" dirty="0" smtClean="0"/>
              <a:t>.…”  Deterrence = 5000 warheads?</a:t>
            </a:r>
            <a:endParaRPr lang="en-US" sz="3100" dirty="0"/>
          </a:p>
        </p:txBody>
      </p:sp>
      <p:pic>
        <p:nvPicPr>
          <p:cNvPr id="6" name="Content Placeholder 5"/>
          <p:cNvPicPr>
            <a:picLocks noGrp="1" noChangeAspect="1"/>
          </p:cNvPicPr>
          <p:nvPr>
            <p:ph idx="1"/>
          </p:nvPr>
        </p:nvPicPr>
        <p:blipFill>
          <a:blip r:embed="rId2"/>
          <a:stretch>
            <a:fillRect/>
          </a:stretch>
        </p:blipFill>
        <p:spPr>
          <a:xfrm>
            <a:off x="838200" y="2812211"/>
            <a:ext cx="10515600" cy="3571336"/>
          </a:xfrm>
          <a:prstGeom prst="rect">
            <a:avLst/>
          </a:prstGeom>
        </p:spPr>
      </p:pic>
    </p:spTree>
    <p:extLst>
      <p:ext uri="{BB962C8B-B14F-4D97-AF65-F5344CB8AC3E}">
        <p14:creationId xmlns:p14="http://schemas.microsoft.com/office/powerpoint/2010/main" val="23589007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5285177"/>
          </a:xfrm>
        </p:spPr>
        <p:txBody>
          <a:bodyPr>
            <a:normAutofit/>
          </a:bodyPr>
          <a:lstStyle/>
          <a:p>
            <a:pPr algn="ctr"/>
            <a:r>
              <a:rPr lang="en-US" sz="3200" dirty="0">
                <a:latin typeface="Calibri" panose="020F0502020204030204" pitchFamily="34" charset="0"/>
                <a:ea typeface="Calibri" panose="020F0502020204030204" pitchFamily="34" charset="0"/>
                <a:cs typeface="Times New Roman" panose="02020603050405020304" pitchFamily="18" charset="0"/>
              </a:rPr>
              <a:t>The trend </a:t>
            </a:r>
            <a:r>
              <a:rPr lang="en-US" sz="3200" dirty="0" smtClean="0">
                <a:latin typeface="Calibri" panose="020F0502020204030204" pitchFamily="34" charset="0"/>
                <a:ea typeface="Calibri" panose="020F0502020204030204" pitchFamily="34" charset="0"/>
                <a:cs typeface="Times New Roman" panose="02020603050405020304" pitchFamily="18" charset="0"/>
              </a:rPr>
              <a:t>at SRS toward </a:t>
            </a:r>
            <a:r>
              <a:rPr lang="en-US" sz="3200" dirty="0">
                <a:latin typeface="Calibri" panose="020F0502020204030204" pitchFamily="34" charset="0"/>
                <a:ea typeface="Calibri" panose="020F0502020204030204" pitchFamily="34" charset="0"/>
                <a:cs typeface="Times New Roman" panose="02020603050405020304" pitchFamily="18" charset="0"/>
              </a:rPr>
              <a:t>cleanup and fewer risky projects has now been reversed and could be at further risk with budget cutting, which will bring more environmental and health </a:t>
            </a:r>
            <a:r>
              <a:rPr lang="en-US" sz="3200" dirty="0" smtClean="0">
                <a:latin typeface="Calibri" panose="020F0502020204030204" pitchFamily="34" charset="0"/>
                <a:ea typeface="Calibri" panose="020F0502020204030204" pitchFamily="34" charset="0"/>
                <a:cs typeface="Times New Roman" panose="02020603050405020304" pitchFamily="18" charset="0"/>
              </a:rPr>
              <a:t>risks to SRS. </a:t>
            </a: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One thing is clear, DOE and SRS contractors have </a:t>
            </a:r>
            <a:r>
              <a:rPr lang="en-US" sz="3200" dirty="0" smtClean="0">
                <a:latin typeface="Calibri" panose="020F0502020204030204" pitchFamily="34" charset="0"/>
                <a:ea typeface="Calibri" panose="020F0502020204030204" pitchFamily="34" charset="0"/>
                <a:cs typeface="Times New Roman" panose="02020603050405020304" pitchFamily="18" charset="0"/>
              </a:rPr>
              <a:t>pushed </a:t>
            </a:r>
            <a:r>
              <a:rPr lang="en-US" sz="3200" dirty="0">
                <a:latin typeface="Calibri" panose="020F0502020204030204" pitchFamily="34" charset="0"/>
                <a:ea typeface="Calibri" panose="020F0502020204030204" pitchFamily="34" charset="0"/>
                <a:cs typeface="Times New Roman" panose="02020603050405020304" pitchFamily="18" charset="0"/>
              </a:rPr>
              <a:t>SRS back to being the “Bomb Plant,” as it was called back </a:t>
            </a:r>
            <a:r>
              <a:rPr lang="en-US" sz="3200" dirty="0" smtClean="0">
                <a:latin typeface="Calibri" panose="020F0502020204030204" pitchFamily="34" charset="0"/>
                <a:ea typeface="Calibri" panose="020F0502020204030204" pitchFamily="34" charset="0"/>
                <a:cs typeface="Times New Roman" panose="02020603050405020304" pitchFamily="18" charset="0"/>
              </a:rPr>
              <a:t/>
            </a:r>
            <a:br>
              <a:rPr lang="en-US" sz="3200" dirty="0" smtClean="0">
                <a:latin typeface="Calibri" panose="020F0502020204030204" pitchFamily="34" charset="0"/>
                <a:ea typeface="Calibri" panose="020F0502020204030204" pitchFamily="34" charset="0"/>
                <a:cs typeface="Times New Roman" panose="02020603050405020304" pitchFamily="18" charset="0"/>
              </a:rPr>
            </a:br>
            <a:r>
              <a:rPr lang="en-US" sz="3200" dirty="0" smtClean="0">
                <a:latin typeface="Calibri" panose="020F0502020204030204" pitchFamily="34" charset="0"/>
                <a:ea typeface="Calibri" panose="020F0502020204030204" pitchFamily="34" charset="0"/>
                <a:cs typeface="Times New Roman" panose="02020603050405020304" pitchFamily="18" charset="0"/>
              </a:rPr>
              <a:t>in </a:t>
            </a:r>
            <a:r>
              <a:rPr lang="en-US" sz="3200" dirty="0">
                <a:latin typeface="Calibri" panose="020F0502020204030204" pitchFamily="34" charset="0"/>
                <a:ea typeface="Calibri" panose="020F0502020204030204" pitchFamily="34" charset="0"/>
                <a:cs typeface="Times New Roman" panose="02020603050405020304" pitchFamily="18" charset="0"/>
              </a:rPr>
              <a:t>the early days.</a:t>
            </a:r>
            <a:br>
              <a:rPr lang="en-US" sz="3200"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Tree>
    <p:extLst>
      <p:ext uri="{BB962C8B-B14F-4D97-AF65-F5344CB8AC3E}">
        <p14:creationId xmlns:p14="http://schemas.microsoft.com/office/powerpoint/2010/main" val="27623629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48347"/>
          </a:xfrm>
        </p:spPr>
        <p:txBody>
          <a:bodyPr>
            <a:normAutofit fontScale="90000"/>
          </a:bodyPr>
          <a:lstStyle/>
          <a:p>
            <a:pPr algn="ctr"/>
            <a:r>
              <a:rPr lang="en-US" sz="2800" b="1" dirty="0" smtClean="0"/>
              <a:t>Some claim that planning for nuclear war is blessed by their god</a:t>
            </a:r>
            <a:r>
              <a:rPr lang="en-US" sz="2800" dirty="0" smtClean="0"/>
              <a:t/>
            </a:r>
            <a:br>
              <a:rPr lang="en-US" sz="2800" dirty="0" smtClean="0"/>
            </a:br>
            <a:r>
              <a:rPr lang="en-US" sz="2800" dirty="0" smtClean="0"/>
              <a:t> </a:t>
            </a:r>
            <a:br>
              <a:rPr lang="en-US" sz="2800" dirty="0" smtClean="0"/>
            </a:br>
            <a:r>
              <a:rPr lang="en-US" sz="2800" dirty="0" smtClean="0"/>
              <a:t>Stratcom </a:t>
            </a:r>
            <a:r>
              <a:rPr lang="en-US" sz="2800" dirty="0"/>
              <a:t>chapel: “We dedicate these windows to their memory and ourselves to the ideals which </a:t>
            </a:r>
            <a:r>
              <a:rPr lang="en-US" sz="2800" dirty="0" smtClean="0"/>
              <a:t>they represented</a:t>
            </a:r>
            <a:r>
              <a:rPr lang="en-US" sz="2800" dirty="0"/>
              <a:t>. Like them, we stand in the light of God and like them we pray that we may </a:t>
            </a:r>
            <a:r>
              <a:rPr lang="en-US" sz="2800" dirty="0" smtClean="0"/>
              <a:t>have resoluteness </a:t>
            </a:r>
            <a:r>
              <a:rPr lang="en-US" sz="2800" dirty="0"/>
              <a:t>of purpose and courage of conviction to answer the challenge by saying, “Here </a:t>
            </a:r>
            <a:r>
              <a:rPr lang="en-US" sz="2800" dirty="0" smtClean="0"/>
              <a:t>am I</a:t>
            </a:r>
            <a:r>
              <a:rPr lang="en-US" sz="2800" dirty="0"/>
              <a:t>! Send me.”</a:t>
            </a:r>
          </a:p>
        </p:txBody>
      </p:sp>
      <p:pic>
        <p:nvPicPr>
          <p:cNvPr id="4" name="Content Placeholder 3"/>
          <p:cNvPicPr>
            <a:picLocks noGrp="1" noChangeAspect="1"/>
          </p:cNvPicPr>
          <p:nvPr>
            <p:ph idx="1"/>
          </p:nvPr>
        </p:nvPicPr>
        <p:blipFill>
          <a:blip r:embed="rId2"/>
          <a:stretch>
            <a:fillRect/>
          </a:stretch>
        </p:blipFill>
        <p:spPr>
          <a:xfrm>
            <a:off x="3248249" y="2234241"/>
            <a:ext cx="5695501" cy="4106174"/>
          </a:xfrm>
          <a:prstGeom prst="rect">
            <a:avLst/>
          </a:prstGeom>
        </p:spPr>
      </p:pic>
    </p:spTree>
    <p:extLst>
      <p:ext uri="{BB962C8B-B14F-4D97-AF65-F5344CB8AC3E}">
        <p14:creationId xmlns:p14="http://schemas.microsoft.com/office/powerpoint/2010/main" val="3792049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1486"/>
            <a:ext cx="10515600" cy="2070339"/>
          </a:xfrm>
        </p:spPr>
        <p:txBody>
          <a:bodyPr>
            <a:noAutofit/>
          </a:bodyPr>
          <a:lstStyle/>
          <a:p>
            <a:pPr algn="ctr"/>
            <a:r>
              <a:rPr lang="en-US" sz="2800" dirty="0" smtClean="0"/>
              <a:t>In reality, the Obama/Trump/Biden $2-trillion plan to rebuild the DOD/DOE nuclear weapons complex and build new pit facilities are part of enduring US plans to fight a full-scale nuclear war, while harming national security and creating environmental and health risks.</a:t>
            </a:r>
            <a:br>
              <a:rPr lang="en-US" sz="2800" dirty="0" smtClean="0"/>
            </a:br>
            <a:r>
              <a:rPr lang="en-US" sz="3200" dirty="0"/>
              <a:t/>
            </a:r>
            <a:br>
              <a:rPr lang="en-US" sz="3200" dirty="0"/>
            </a:br>
            <a:r>
              <a:rPr lang="en-US" sz="3200" i="1" dirty="0"/>
              <a:t>How can the public oppose this </a:t>
            </a:r>
            <a:r>
              <a:rPr lang="en-US" sz="3200" i="1" dirty="0" smtClean="0"/>
              <a:t>madness that harms efforts for world peace while some get wealthy?</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493" y="3234906"/>
            <a:ext cx="7245013" cy="3401025"/>
          </a:xfrm>
        </p:spPr>
      </p:pic>
    </p:spTree>
    <p:extLst>
      <p:ext uri="{BB962C8B-B14F-4D97-AF65-F5344CB8AC3E}">
        <p14:creationId xmlns:p14="http://schemas.microsoft.com/office/powerpoint/2010/main" val="2795211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71" y="365125"/>
            <a:ext cx="11507637" cy="1325563"/>
          </a:xfrm>
        </p:spPr>
        <p:txBody>
          <a:bodyPr>
            <a:noAutofit/>
          </a:bodyPr>
          <a:lstStyle/>
          <a:p>
            <a:pPr algn="ctr"/>
            <a:r>
              <a:rPr lang="en-US" sz="2800" b="1" dirty="0" smtClean="0"/>
              <a:t>Lockheed Martin thrives on war preparation: $1.7 trillion </a:t>
            </a:r>
            <a:r>
              <a:rPr lang="en-US" sz="2800" b="1" dirty="0" smtClean="0"/>
              <a:t/>
            </a:r>
            <a:br>
              <a:rPr lang="en-US" sz="2800" b="1" dirty="0" smtClean="0"/>
            </a:br>
            <a:r>
              <a:rPr lang="en-US" sz="2800" b="1" dirty="0" smtClean="0"/>
              <a:t>for </a:t>
            </a:r>
            <a:r>
              <a:rPr lang="en-US" sz="2800" b="1" dirty="0" smtClean="0"/>
              <a:t>the F-35 fighter aircraft </a:t>
            </a:r>
            <a:br>
              <a:rPr lang="en-US" sz="2800" b="1" dirty="0" smtClean="0"/>
            </a:br>
            <a:r>
              <a:rPr lang="en-US" sz="2000" b="1" i="1" dirty="0" smtClean="0"/>
              <a:t>In contractor terms, success = failure (cost overruns &amp; delays are profitable).</a:t>
            </a:r>
            <a:endParaRPr lang="en-US" sz="2000" b="1" i="1" dirty="0"/>
          </a:p>
        </p:txBody>
      </p:sp>
      <p:pic>
        <p:nvPicPr>
          <p:cNvPr id="5" name="Content Placeholder 4"/>
          <p:cNvPicPr>
            <a:picLocks noGrp="1" noChangeAspect="1"/>
          </p:cNvPicPr>
          <p:nvPr>
            <p:ph idx="1"/>
          </p:nvPr>
        </p:nvPicPr>
        <p:blipFill>
          <a:blip r:embed="rId2"/>
          <a:stretch>
            <a:fillRect/>
          </a:stretch>
        </p:blipFill>
        <p:spPr>
          <a:xfrm>
            <a:off x="3244082" y="1825625"/>
            <a:ext cx="5703835" cy="4351338"/>
          </a:xfrm>
          <a:prstGeom prst="rect">
            <a:avLst/>
          </a:prstGeom>
        </p:spPr>
      </p:pic>
    </p:spTree>
    <p:extLst>
      <p:ext uri="{BB962C8B-B14F-4D97-AF65-F5344CB8AC3E}">
        <p14:creationId xmlns:p14="http://schemas.microsoft.com/office/powerpoint/2010/main" val="34216034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66860"/>
          </a:xfrm>
        </p:spPr>
        <p:txBody>
          <a:bodyPr>
            <a:normAutofit/>
          </a:bodyPr>
          <a:lstStyle/>
          <a:p>
            <a:pPr algn="ctr"/>
            <a:r>
              <a:rPr lang="en-US" sz="2800" b="1" dirty="0" smtClean="0"/>
              <a:t>Take action against the SRS pit plant!</a:t>
            </a:r>
            <a:endParaRPr lang="en-US" sz="2800" b="1" dirty="0"/>
          </a:p>
        </p:txBody>
      </p:sp>
      <p:sp>
        <p:nvSpPr>
          <p:cNvPr id="3" name="Content Placeholder 2"/>
          <p:cNvSpPr>
            <a:spLocks noGrp="1"/>
          </p:cNvSpPr>
          <p:nvPr>
            <p:ph idx="1"/>
          </p:nvPr>
        </p:nvSpPr>
        <p:spPr>
          <a:xfrm>
            <a:off x="838200" y="1207698"/>
            <a:ext cx="10515600" cy="4969265"/>
          </a:xfrm>
        </p:spPr>
        <p:txBody>
          <a:bodyPr>
            <a:normAutofit lnSpcReduction="10000"/>
          </a:bodyPr>
          <a:lstStyle/>
          <a:p>
            <a:r>
              <a:rPr lang="en-US" sz="2200" dirty="0" smtClean="0"/>
              <a:t>Send in a brief letter to Rep. Joe Wilson or Rep. Rick Allen &amp; US senators (GA: </a:t>
            </a:r>
            <a:r>
              <a:rPr lang="en-US" sz="2200" dirty="0" err="1" smtClean="0"/>
              <a:t>Osoff</a:t>
            </a:r>
            <a:r>
              <a:rPr lang="en-US" sz="2200" dirty="0" smtClean="0"/>
              <a:t>, Warnock &amp; SC: Graham, Scott) – I do not support the SRS plutonium pit plant, the economic cost of it, pit production at SRS takes way from most urgent mission: clean up,  and I’m against the new nuclear arms race with China and Russia and SRS role in that.</a:t>
            </a:r>
          </a:p>
          <a:p>
            <a:pPr marL="0" indent="0">
              <a:buNone/>
            </a:pPr>
            <a:endParaRPr lang="en-US" sz="2200" dirty="0" smtClean="0"/>
          </a:p>
          <a:p>
            <a:r>
              <a:rPr lang="en-US" sz="2200" dirty="0" smtClean="0"/>
              <a:t>Write a letter to the </a:t>
            </a:r>
            <a:r>
              <a:rPr lang="en-US" sz="2200" dirty="0"/>
              <a:t>Aiken </a:t>
            </a:r>
            <a:r>
              <a:rPr lang="en-US" sz="2200" dirty="0" smtClean="0"/>
              <a:t>Standard or other papers: </a:t>
            </a:r>
            <a:r>
              <a:rPr lang="en-US" sz="2200" dirty="0">
                <a:hlinkClick r:id="rId2"/>
              </a:rPr>
              <a:t>https://</a:t>
            </a:r>
            <a:r>
              <a:rPr lang="en-US" sz="2200" dirty="0" smtClean="0">
                <a:hlinkClick r:id="rId2"/>
              </a:rPr>
              <a:t>www.postandcourier.com/aikenstandard/site/forms/online_services/letter_editor_aiken/</a:t>
            </a:r>
            <a:endParaRPr lang="en-US" sz="2200" dirty="0" smtClean="0"/>
          </a:p>
          <a:p>
            <a:endParaRPr lang="en-US" sz="2200" dirty="0"/>
          </a:p>
          <a:p>
            <a:r>
              <a:rPr lang="en-US" sz="2200" dirty="0" smtClean="0"/>
              <a:t>Participate in and </a:t>
            </a:r>
            <a:r>
              <a:rPr lang="en-US" sz="2200" u="sng" dirty="0" smtClean="0"/>
              <a:t>lead pubic participation </a:t>
            </a:r>
            <a:r>
              <a:rPr lang="en-US" sz="2200" dirty="0" smtClean="0"/>
              <a:t>in PEIS meetings in Aiken &amp; submit comments for the record. Would be good to hold a rally outside the Aiken meeting and as well at other </a:t>
            </a:r>
            <a:r>
              <a:rPr lang="en-US" sz="2200" dirty="0" smtClean="0"/>
              <a:t>meeting sites </a:t>
            </a:r>
            <a:r>
              <a:rPr lang="en-US" sz="2200" dirty="0" smtClean="0"/>
              <a:t>across the country.</a:t>
            </a:r>
          </a:p>
          <a:p>
            <a:endParaRPr lang="en-US" sz="2200" dirty="0"/>
          </a:p>
          <a:p>
            <a:r>
              <a:rPr lang="en-US" sz="2200" dirty="0" smtClean="0"/>
              <a:t>Who or what group will take the lead on monitoring SRS?</a:t>
            </a:r>
            <a:endParaRPr lang="en-US" sz="2200" dirty="0"/>
          </a:p>
        </p:txBody>
      </p:sp>
    </p:spTree>
    <p:extLst>
      <p:ext uri="{BB962C8B-B14F-4D97-AF65-F5344CB8AC3E}">
        <p14:creationId xmlns:p14="http://schemas.microsoft.com/office/powerpoint/2010/main" val="1130122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7531"/>
            <a:ext cx="10515600" cy="3071003"/>
          </a:xfrm>
        </p:spPr>
        <p:txBody>
          <a:bodyPr>
            <a:normAutofit fontScale="90000"/>
          </a:bodyPr>
          <a:lstStyle/>
          <a:p>
            <a:pPr algn="ctr"/>
            <a:r>
              <a:rPr lang="en-US" sz="3100" b="1" dirty="0" smtClean="0"/>
              <a:t>Tom Clements</a:t>
            </a:r>
            <a:br>
              <a:rPr lang="en-US" sz="3100" b="1" dirty="0" smtClean="0"/>
            </a:br>
            <a:r>
              <a:rPr lang="en-US" sz="3100" b="1" dirty="0" smtClean="0"/>
              <a:t>Director, Savannah River Site Watch</a:t>
            </a:r>
            <a:br>
              <a:rPr lang="en-US" sz="3100" b="1" dirty="0" smtClean="0"/>
            </a:br>
            <a:r>
              <a:rPr lang="en-US" sz="3100" b="1" dirty="0" smtClean="0"/>
              <a:t>Columbia, SC</a:t>
            </a:r>
            <a:br>
              <a:rPr lang="en-US" sz="3100" b="1" dirty="0" smtClean="0"/>
            </a:br>
            <a:r>
              <a:rPr lang="en-US" sz="3100" dirty="0" smtClean="0">
                <a:hlinkClick r:id="rId2"/>
              </a:rPr>
              <a:t>www.srswatch.org</a:t>
            </a:r>
            <a:r>
              <a:rPr lang="en-US" sz="3100" dirty="0"/>
              <a:t/>
            </a:r>
            <a:br>
              <a:rPr lang="en-US" sz="3100" dirty="0"/>
            </a:br>
            <a:r>
              <a:rPr lang="en-US" sz="3100" dirty="0">
                <a:hlinkClick r:id="rId3"/>
              </a:rPr>
              <a:t>https://</a:t>
            </a:r>
            <a:r>
              <a:rPr lang="en-US" sz="3100" dirty="0" smtClean="0">
                <a:hlinkClick r:id="rId3"/>
              </a:rPr>
              <a:t>www.facebook.com/SavannahRiverSiteWatch</a:t>
            </a:r>
            <a:r>
              <a:rPr lang="en-US" sz="3100" dirty="0" smtClean="0"/>
              <a:t/>
            </a:r>
            <a:br>
              <a:rPr lang="en-US" sz="3100" dirty="0" smtClean="0"/>
            </a:br>
            <a:r>
              <a:rPr lang="en-US" sz="3100" dirty="0" smtClean="0">
                <a:hlinkClick r:id="rId4"/>
              </a:rPr>
              <a:t>srswatch@gmail.com</a:t>
            </a:r>
            <a:r>
              <a:rPr lang="en-US" sz="3100" dirty="0" smtClean="0"/>
              <a:t/>
            </a:r>
            <a:br>
              <a:rPr lang="en-US" sz="3100" dirty="0" smtClean="0"/>
            </a:br>
            <a:r>
              <a:rPr lang="en-US" sz="2700" dirty="0" smtClean="0"/>
              <a:t>tel. 803-834-3084</a:t>
            </a:r>
            <a:r>
              <a:rPr lang="en-US" sz="3100" dirty="0" smtClean="0"/>
              <a:t/>
            </a:r>
            <a:br>
              <a:rPr lang="en-US" sz="3100" dirty="0" smtClean="0"/>
            </a:br>
            <a:r>
              <a:rPr lang="en-US" sz="3200" dirty="0" smtClean="0"/>
              <a:t/>
            </a:r>
            <a:br>
              <a:rPr lang="en-US" sz="3200" dirty="0" smtClean="0"/>
            </a:br>
            <a:r>
              <a:rPr lang="en-US" sz="2700" i="1" dirty="0" smtClean="0"/>
              <a:t>SRS &amp; other nuclear </a:t>
            </a:r>
            <a:r>
              <a:rPr lang="en-US" sz="2700" i="1" dirty="0"/>
              <a:t>victories since 1970s: </a:t>
            </a:r>
            <a:r>
              <a:rPr lang="en-US" sz="2700" i="1" dirty="0">
                <a:hlinkClick r:id="rId5"/>
              </a:rPr>
              <a:t>https://</a:t>
            </a:r>
            <a:r>
              <a:rPr lang="en-US" sz="2700" i="1" dirty="0" smtClean="0">
                <a:hlinkClick r:id="rId5"/>
              </a:rPr>
              <a:t>srswatch.org/wp-content/uploads/2024/11/Savannah-River-Site-public-victories-October-2024.pdf</a:t>
            </a:r>
            <a:r>
              <a:rPr lang="en-US" sz="2700" i="1" dirty="0" smtClean="0"/>
              <a:t> &amp;</a:t>
            </a:r>
            <a:r>
              <a:rPr lang="en-US" sz="2700" i="1" dirty="0"/>
              <a:t/>
            </a:r>
            <a:br>
              <a:rPr lang="en-US" sz="2700" i="1" dirty="0"/>
            </a:br>
            <a:r>
              <a:rPr lang="en-US" sz="2700" i="1" dirty="0">
                <a:hlinkClick r:id="rId6"/>
              </a:rPr>
              <a:t>https://</a:t>
            </a:r>
            <a:r>
              <a:rPr lang="en-US" sz="2700" i="1" dirty="0" smtClean="0">
                <a:hlinkClick r:id="rId6"/>
              </a:rPr>
              <a:t>tinyurl.com/5f2zrw27</a:t>
            </a:r>
            <a:r>
              <a:rPr lang="en-US" sz="2700" i="1" dirty="0" smtClean="0"/>
              <a:t/>
            </a:r>
            <a:br>
              <a:rPr lang="en-US" sz="2700" i="1" dirty="0" smtClean="0"/>
            </a:br>
            <a:endParaRPr lang="en-US" sz="2700" i="1" dirty="0"/>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4333875" y="4718648"/>
            <a:ext cx="3524250" cy="1716657"/>
          </a:xfrm>
        </p:spPr>
      </p:pic>
    </p:spTree>
    <p:extLst>
      <p:ext uri="{BB962C8B-B14F-4D97-AF65-F5344CB8AC3E}">
        <p14:creationId xmlns:p14="http://schemas.microsoft.com/office/powerpoint/2010/main" val="35489373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42968" y="724619"/>
            <a:ext cx="5306063" cy="6029864"/>
          </a:xfrm>
          <a:prstGeom prst="rect">
            <a:avLst/>
          </a:prstGeom>
        </p:spPr>
      </p:pic>
    </p:spTree>
    <p:extLst>
      <p:ext uri="{BB962C8B-B14F-4D97-AF65-F5344CB8AC3E}">
        <p14:creationId xmlns:p14="http://schemas.microsoft.com/office/powerpoint/2010/main" val="3330752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Citizens say “No!” to the proposed New Production Reactor, aka New Pork-barrel Reactor (NPR) - </a:t>
            </a:r>
            <a:r>
              <a:rPr lang="en-US" sz="3200" b="1" i="1" dirty="0" smtClean="0"/>
              <a:t>Oink!</a:t>
            </a:r>
            <a:r>
              <a:rPr lang="en-US" sz="3200" b="1" dirty="0" smtClean="0"/>
              <a:t> - May 1991 &amp; They Won!</a:t>
            </a:r>
            <a:endParaRPr lang="en-US" sz="3200" b="1" dirty="0"/>
          </a:p>
        </p:txBody>
      </p:sp>
      <p:pic>
        <p:nvPicPr>
          <p:cNvPr id="4" name="Content Placeholder 3"/>
          <p:cNvPicPr>
            <a:picLocks noGrp="1" noChangeAspect="1"/>
          </p:cNvPicPr>
          <p:nvPr>
            <p:ph idx="1"/>
          </p:nvPr>
        </p:nvPicPr>
        <p:blipFill>
          <a:blip r:embed="rId2"/>
          <a:stretch>
            <a:fillRect/>
          </a:stretch>
        </p:blipFill>
        <p:spPr>
          <a:xfrm>
            <a:off x="3115281" y="1825625"/>
            <a:ext cx="5961438" cy="4351338"/>
          </a:xfrm>
          <a:prstGeom prst="rect">
            <a:avLst/>
          </a:prstGeom>
        </p:spPr>
      </p:pic>
    </p:spTree>
    <p:extLst>
      <p:ext uri="{BB962C8B-B14F-4D97-AF65-F5344CB8AC3E}">
        <p14:creationId xmlns:p14="http://schemas.microsoft.com/office/powerpoint/2010/main" val="2547062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b="1" dirty="0" smtClean="0"/>
              <a:t>The NPR, proposed for $R$, would have produced tritium for all US nuclear warheads. Around 2001, the same people WON AGAIN against a new plutonium “pit” plant proposed for SRS – the Modern Pit Facility (MPF). So, victory against the nuclear war machine is possible.</a:t>
            </a:r>
            <a:endParaRPr lang="en-US" sz="2800" b="1" dirty="0"/>
          </a:p>
        </p:txBody>
      </p:sp>
      <p:pic>
        <p:nvPicPr>
          <p:cNvPr id="5" name="Content Placeholder 4"/>
          <p:cNvPicPr>
            <a:picLocks noGrp="1" noChangeAspect="1"/>
          </p:cNvPicPr>
          <p:nvPr>
            <p:ph sz="half" idx="1"/>
          </p:nvPr>
        </p:nvPicPr>
        <p:blipFill>
          <a:blip r:embed="rId2"/>
          <a:stretch>
            <a:fillRect/>
          </a:stretch>
        </p:blipFill>
        <p:spPr>
          <a:xfrm>
            <a:off x="838200" y="2016688"/>
            <a:ext cx="5181600" cy="3969212"/>
          </a:xfrm>
          <a:prstGeom prst="rect">
            <a:avLst/>
          </a:prstGeom>
        </p:spPr>
      </p:pic>
      <p:pic>
        <p:nvPicPr>
          <p:cNvPr id="6" name="Content Placeholder 5"/>
          <p:cNvPicPr>
            <a:picLocks noGrp="1" noChangeAspect="1"/>
          </p:cNvPicPr>
          <p:nvPr>
            <p:ph sz="half" idx="2"/>
          </p:nvPr>
        </p:nvPicPr>
        <p:blipFill>
          <a:blip r:embed="rId3"/>
          <a:stretch>
            <a:fillRect/>
          </a:stretch>
        </p:blipFill>
        <p:spPr>
          <a:xfrm>
            <a:off x="6970169" y="1825625"/>
            <a:ext cx="3585662" cy="4351338"/>
          </a:xfrm>
          <a:prstGeom prst="rect">
            <a:avLst/>
          </a:prstGeom>
        </p:spPr>
      </p:pic>
    </p:spTree>
    <p:extLst>
      <p:ext uri="{BB962C8B-B14F-4D97-AF65-F5344CB8AC3E}">
        <p14:creationId xmlns:p14="http://schemas.microsoft.com/office/powerpoint/2010/main" val="1363488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No Restart of K-Reactor, to produce tritium, 1991 in Aiken – </a:t>
            </a:r>
            <a:br>
              <a:rPr lang="en-US" sz="3200" b="1" dirty="0" smtClean="0"/>
            </a:br>
            <a:r>
              <a:rPr lang="en-US" sz="3200" b="1" dirty="0" smtClean="0"/>
              <a:t>WE WON AGAIN!  SRS tour 2005</a:t>
            </a:r>
            <a:endParaRPr lang="en-US" sz="32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7248" y="1825625"/>
            <a:ext cx="3263503"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14683415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58528" y="1570008"/>
            <a:ext cx="6607833" cy="4606955"/>
          </a:xfrm>
          <a:prstGeom prst="rect">
            <a:avLst/>
          </a:prstGeom>
        </p:spPr>
      </p:pic>
    </p:spTree>
    <p:extLst>
      <p:ext uri="{BB962C8B-B14F-4D97-AF65-F5344CB8AC3E}">
        <p14:creationId xmlns:p14="http://schemas.microsoft.com/office/powerpoint/2010/main" val="1152477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489554"/>
          </a:xfrm>
        </p:spPr>
        <p:txBody>
          <a:bodyPr>
            <a:noAutofit/>
          </a:bodyPr>
          <a:lstStyle/>
          <a:p>
            <a:pPr algn="ctr"/>
            <a:r>
              <a:rPr lang="en-US" sz="2800" b="1" dirty="0" smtClean="0"/>
              <a:t>“General Dynamics Electric Boat” – 12 new “Columbia class” submarines with nuclear-tipped missiles: $132 billion, </a:t>
            </a:r>
            <a:br>
              <a:rPr lang="en-US" sz="2800" b="1" dirty="0" smtClean="0"/>
            </a:br>
            <a:r>
              <a:rPr lang="en-US" sz="2800" b="1" dirty="0" smtClean="0"/>
              <a:t>with W93 warhead with plutonium “pit” from SRS, a US-UK SLBM program by Lockheed Martin, legal </a:t>
            </a:r>
            <a:r>
              <a:rPr lang="en-US" sz="2800" b="1" dirty="0"/>
              <a:t>under the under the Mutual Defense Agreement and Atomic Energy Act</a:t>
            </a:r>
          </a:p>
        </p:txBody>
      </p:sp>
      <p:pic>
        <p:nvPicPr>
          <p:cNvPr id="5" name="Content Placeholder 3"/>
          <p:cNvPicPr>
            <a:picLocks noGrp="1" noChangeAspect="1"/>
          </p:cNvPicPr>
          <p:nvPr>
            <p:ph idx="1"/>
          </p:nvPr>
        </p:nvPicPr>
        <p:blipFill>
          <a:blip r:embed="rId2"/>
          <a:stretch>
            <a:fillRect/>
          </a:stretch>
        </p:blipFill>
        <p:spPr>
          <a:xfrm>
            <a:off x="2461353" y="2303253"/>
            <a:ext cx="7269294" cy="4192438"/>
          </a:xfrm>
          <a:prstGeom prst="rect">
            <a:avLst/>
          </a:prstGeom>
        </p:spPr>
      </p:pic>
    </p:spTree>
    <p:extLst>
      <p:ext uri="{BB962C8B-B14F-4D97-AF65-F5344CB8AC3E}">
        <p14:creationId xmlns:p14="http://schemas.microsoft.com/office/powerpoint/2010/main" val="3436222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Plutonium “pit” – heart of all US atomic bombs</a:t>
            </a: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0" y="1905794"/>
            <a:ext cx="3810000" cy="41910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27129"/>
            <a:ext cx="5181600" cy="2948330"/>
          </a:xfrm>
        </p:spPr>
      </p:pic>
    </p:spTree>
    <p:extLst>
      <p:ext uri="{BB962C8B-B14F-4D97-AF65-F5344CB8AC3E}">
        <p14:creationId xmlns:p14="http://schemas.microsoft.com/office/powerpoint/2010/main" val="1984129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27577"/>
          </a:xfrm>
        </p:spPr>
        <p:txBody>
          <a:bodyPr>
            <a:noAutofit/>
          </a:bodyPr>
          <a:lstStyle/>
          <a:p>
            <a:pPr algn="ctr"/>
            <a:r>
              <a:rPr lang="en-US" sz="2800" b="1" dirty="0" smtClean="0"/>
              <a:t>Sentinel W87 warhead designed by Lawrence Livermore National Lab, with plutonium “pits” from Los Alamos National Lab and possibly Savannah River Site </a:t>
            </a:r>
            <a:r>
              <a:rPr lang="en-US" sz="2800" b="1" dirty="0" smtClean="0"/>
              <a:t>– vastly over budget, with $141 </a:t>
            </a:r>
            <a:r>
              <a:rPr lang="en-US" sz="2800" b="1" dirty="0" smtClean="0"/>
              <a:t>billion for the missile and retrofitting existing silos, and the Air Force now wants new silos</a:t>
            </a:r>
            <a:endParaRPr lang="en-US" sz="2800" b="1" dirty="0"/>
          </a:p>
        </p:txBody>
      </p:sp>
      <p:pic>
        <p:nvPicPr>
          <p:cNvPr id="4" name="Content Placeholder 3"/>
          <p:cNvPicPr>
            <a:picLocks noGrp="1" noChangeAspect="1"/>
          </p:cNvPicPr>
          <p:nvPr>
            <p:ph idx="1"/>
          </p:nvPr>
        </p:nvPicPr>
        <p:blipFill>
          <a:blip r:embed="rId2"/>
          <a:stretch>
            <a:fillRect/>
          </a:stretch>
        </p:blipFill>
        <p:spPr>
          <a:xfrm>
            <a:off x="3398809" y="2363638"/>
            <a:ext cx="5400134" cy="4209689"/>
          </a:xfrm>
          <a:prstGeom prst="rect">
            <a:avLst/>
          </a:prstGeom>
        </p:spPr>
      </p:pic>
    </p:spTree>
    <p:extLst>
      <p:ext uri="{BB962C8B-B14F-4D97-AF65-F5344CB8AC3E}">
        <p14:creationId xmlns:p14="http://schemas.microsoft.com/office/powerpoint/2010/main" val="3244171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a:t>Sentinel missile </a:t>
            </a:r>
            <a:r>
              <a:rPr lang="en-US" sz="2800" b="1" dirty="0" smtClean="0"/>
              <a:t>by Northrop-Grumman </a:t>
            </a:r>
            <a:r>
              <a:rPr lang="en-US" sz="2800" b="1" dirty="0"/>
              <a:t>to be based in upper Midwest, to replace older </a:t>
            </a:r>
            <a:r>
              <a:rPr lang="en-US" sz="2800" b="1" dirty="0" smtClean="0"/>
              <a:t>ICBMS &amp; would </a:t>
            </a:r>
            <a:r>
              <a:rPr lang="en-US" sz="2800" b="1" dirty="0"/>
              <a:t>use new plutonium “pit” for the W87 </a:t>
            </a:r>
            <a:r>
              <a:rPr lang="en-US" sz="2800" b="1" dirty="0" smtClean="0"/>
              <a:t>warhead; missile production in Utah</a:t>
            </a:r>
            <a:endParaRPr lang="en-US" sz="2800" b="1"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058194"/>
            <a:ext cx="5181600" cy="3886200"/>
          </a:xfrm>
        </p:spPr>
      </p:pic>
      <p:pic>
        <p:nvPicPr>
          <p:cNvPr id="6" name="Content Placeholder 3"/>
          <p:cNvPicPr>
            <a:picLocks noGrp="1" noChangeAspect="1"/>
          </p:cNvPicPr>
          <p:nvPr>
            <p:ph sz="half" idx="1"/>
          </p:nvPr>
        </p:nvPicPr>
        <p:blipFill>
          <a:blip r:embed="rId3"/>
          <a:stretch>
            <a:fillRect/>
          </a:stretch>
        </p:blipFill>
        <p:spPr>
          <a:xfrm>
            <a:off x="838200" y="2333466"/>
            <a:ext cx="5181600" cy="3335655"/>
          </a:xfrm>
          <a:prstGeom prst="rect">
            <a:avLst/>
          </a:prstGeom>
        </p:spPr>
      </p:pic>
    </p:spTree>
    <p:extLst>
      <p:ext uri="{BB962C8B-B14F-4D97-AF65-F5344CB8AC3E}">
        <p14:creationId xmlns:p14="http://schemas.microsoft.com/office/powerpoint/2010/main" val="2298889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7609</TotalTime>
  <Words>2460</Words>
  <Application>Microsoft Office PowerPoint</Application>
  <PresentationFormat>Widescreen</PresentationFormat>
  <Paragraphs>77</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Times New Roman</vt:lpstr>
      <vt:lpstr>Office Theme</vt:lpstr>
      <vt:lpstr>   Savannah River Site: Back to the "Bomb Plant“ - From Clean Up to the Heart of the New Nuclear Arms Race  Tom Clements, Savannah River Site Watch, www.srswatch.org April 28, 2025 – with Aiken Peace   </vt:lpstr>
      <vt:lpstr>Half of federal “discretionary spending” is now for the military (DOD) and is headed to $1 trillion/year</vt:lpstr>
      <vt:lpstr>U.S. military spending tops the world, by far.  “Overseas Contingency Operations” (OCO) is a Pentagon slush fund appropriated apart from the base military budget and can add 10% or more to DOD spending</vt:lpstr>
      <vt:lpstr>Military spending in DOE: Fiscal Year 2025 budget request by DOE’s National Nuclear Security Administration (NNSA) for new &amp; updated nuclear warheads</vt:lpstr>
      <vt:lpstr>Lockheed Martin thrives on war preparation: $1.7 trillion  for the F-35 fighter aircraft  In contractor terms, success = failure (cost overruns &amp; delays are profitable).</vt:lpstr>
      <vt:lpstr>“General Dynamics Electric Boat” – 12 new “Columbia class” submarines with nuclear-tipped missiles: $132 billion,  with W93 warhead with plutonium “pit” from SRS, a US-UK SLBM program by Lockheed Martin, legal under the under the Mutual Defense Agreement and Atomic Energy Act</vt:lpstr>
      <vt:lpstr>Plutonium “pit” – heart of all US atomic bombs</vt:lpstr>
      <vt:lpstr>Sentinel W87 warhead designed by Lawrence Livermore National Lab, with plutonium “pits” from Los Alamos National Lab and possibly Savannah River Site – vastly over budget, with $141 billion for the missile and retrofitting existing silos, and the Air Force now wants new silos</vt:lpstr>
      <vt:lpstr>Sentinel missile by Northrop-Grumman to be based in upper Midwest, to replace older ICBMS &amp; would use new plutonium “pit” for the W87 warhead; missile production in Utah</vt:lpstr>
      <vt:lpstr>Los Alamos National Lab is aiming to make 30 pits per year by 2030, initially for the W87-1 warhead</vt:lpstr>
      <vt:lpstr>400 Minute Man III ICBMs, with 400 silos, to be replaced by the Sentinel, possibly to be MIRVed; based in the Midwest – first-strike weapon and/or “nuclear sponge” – part of obsolete nuclear “triad” (land, sea, air weapons)  Image on left from NPS, Minuteman Missile National Historic Site.</vt:lpstr>
      <vt:lpstr>“Nuclear Weapons States” - US and Russia have far more weapons than other nuclear weapons states combined.  US, Russia &amp; China are pursuing a  variety of new nuclear weapons but the US blames Russia and China for the new nuclear arms race. “Deterrence” or planning for nuclear war? Do you feel safer given that we are on the precipice of an arms race?</vt:lpstr>
      <vt:lpstr>De facto nuclear weapons states, “nuclear sharing” with US or Russian nuclear weapons</vt:lpstr>
      <vt:lpstr>The “Department of Defense” drives military spending but the U.S. Department of Energy - really the “Department of Nuclear Weapons” - makes the nuclear warheads and has its own budget</vt:lpstr>
      <vt:lpstr>DOE’s “National Nuclear Security Administration” (NNSA) - “Nuclear Security Business Enterprise” - is operated by private contractors as a business enterprise to serve its client: DOD</vt:lpstr>
      <vt:lpstr>DOE’s nation-wide complex run by contractors: NNSA makes and maintains the warheads and supplies the nuclear materials and non-nuclear components &amp; the assembled warheads to its customer</vt:lpstr>
      <vt:lpstr>Savannah River Site (SRS) - operations in center of 310-square-mile site; founded by the Atomic Energy Commission in early 1950s, operated nuclear reactors to produce two key nuclear warhead materials: plutonium and tritium. A vast amount of nuclear and chemical waste was created. 12,000 employees. NNSA took over site management on Oct. 1, 2024. </vt:lpstr>
      <vt:lpstr>SRS had five nuclear reactors - 1953-1985 - that produced tritium and about 36 metric tons of weapon-grade plutonium (half-life 24,000 years); Hanford produced 67 MT plutonium. SRS now processes and packages all the tritium gas for nuclear weapons.  Do the math: 36,000 ÷ ~3 kg Pu/warhead = ~12,000 warheads from SRS plutonium </vt:lpstr>
      <vt:lpstr>Tritium gas is used in all US nuclear weapons – all tritium is processed at SRS, from rods irradiated by TVA in the commercial Watts Bar nuclear power reactors, with those rods made by Westinghouse in its nuclear fuel plant in Columbia, SC </vt:lpstr>
      <vt:lpstr>Tritium processing at SRS greatly expanding, to provide more tritium for  nuclear warheads; but pits trumps tritium </vt:lpstr>
      <vt:lpstr>South Carolina’s other bomb plant: Westinghouse nuclear fuel plant is a “dual-use” commercial-military facility and another key to the nuclear arms race; the military part fabricates special tritium rods, with no formal regulation; TPBAR fabrication due to increase and SRS tritium processing to increase as DOD wants to completely fill all tritium reservoirs in all warheads </vt:lpstr>
      <vt:lpstr>SRS high-level waste tanks – deadly radioactive waste is a by-product of nuclear material production; clean-up of this waste is where the focus must remain – 43 of 51 tanks yet to be dealt with; 2037 closure date at risk. One of the biggest environmental threats to South Carolina. SRS site “cleanup” by 2065 (don’t count on it). “Environmental liability” at SRS is more than $100 billion and there will be an effort to cut and delay cleanup and use that for nuclear weapons programs at SRS.</vt:lpstr>
      <vt:lpstr>“Liquid Waste Update,” by Savannah River Mission Completion to SRS Citizens Advisory Board, March 25, 2025, Aiken</vt:lpstr>
      <vt:lpstr>High-level nuclear waste system: costly but essential</vt:lpstr>
      <vt:lpstr>Highly radioactive nuclear waste - liquid and sludge, a by-product of plutonium production - is being removed from the HLW tanks to be “vitrified” - 252525over 4000 canisters filled, but no disposal site is available so it stays at SRS. SRS has LLW disposal trenches &amp; numerous chemical disposal sites.</vt:lpstr>
      <vt:lpstr>Plutonium-contaminated soil and equipment from B52 nuclear weapons accidents - at Palomares, Spain and Thule Air Base, Greenland (now Pituffik Space Base) - dumped in unlined trenches at SRP though it isn’t LLW by legal definition</vt:lpstr>
      <vt:lpstr>24/7 flights during the Cold War with nuclear-armed B52s bombers, in  Operation Chrome Dome: planned erosion of “deterrence” into nuclear war in a matter of hours</vt:lpstr>
      <vt:lpstr>Department of Labor’s Federal Energy Employees Occupational Illness Compensation Program Act (EEOICPA) has paid out $ billions to DOE employees with potential health impacts</vt:lpstr>
      <vt:lpstr>Cleanup wasn’t good enough for some…  Plutonium fuel “MOX” facility at SRS to make plutonium nuclear reactor fuel terminated in 2017  w/ $8 billion wasted on construction, with no congressional or DOE investigations. Proposed in 2018 as SRS Plutonium Bomb Plant (Savannah River Plutonium Processing Facility) to make 50+ “pits” per year, for new &amp; old warheads, a project of DOE’s National Nuclear Security Administration (NNSA)</vt:lpstr>
      <vt:lpstr>In May 2018, DOE/DOD announced the goal to produced 80 “pits” per year, at two DOE sites. SRS is not required by law to produce pits, this was a “deep state” decision by bureaucrats.</vt:lpstr>
      <vt:lpstr>SRS Plutonium Bomb Plant complex if finished</vt:lpstr>
      <vt:lpstr>As DOE is an unconstrained money machine for contractors and special interests, a new “mission” had to be quickly found to fill “loss” in funding when the MOX project was terminated. Pit production was a perfect choice - large initial costs &amp; high annual cost, with guaranteed delays and cost overruns. Voilà!   Cost estimate: $18-25 billion (FY 2025 NNSA budget request) + sunk cost of $8 billion (for MOX plant)   </vt:lpstr>
      <vt:lpstr>Pit production sites are Los Alamos National Lab &amp; SRS - first pits for Sentinel ICBM (W-87 warhead) &amp; next pits for SLBM (W93 warhead); SRS has no pit production experience and has lost plutonium-handling experience = recipe for disaster?</vt:lpstr>
      <vt:lpstr>Goal is to first produce two kinds of pits for two new nuclear warheads. Then, focus will be on other new warheads and replacing the pits in 4000 weapons.  Why? Thus, the pit “mission” at SRS will be for 50+ years. There are a host of nuclear waste streams, including TRU to WIPP. With our NEPA lawsuit that we won, we have forced DOE to pause and consider all environmental impacts of pit production, at all involved DOE sites.</vt:lpstr>
      <vt:lpstr>Pit production at DOE’s Rocky Flats (near Denver, CO) was The Rocky Flats Horror Show - with numerous plutonium fires; closed in 1989 after FBI raid. As plutonium can undergo a “criticality” or burn in air and is an extreme carcinogen, we don’t want a repeat of Rocky Flats horrors in South Carolina.</vt:lpstr>
      <vt:lpstr>SRS Plutonium Bomb Plant funding: ~$1.3 billion/year</vt:lpstr>
      <vt:lpstr>Pit Production at SRS: Government &amp; contractors tell citizens “hand over your money!” </vt:lpstr>
      <vt:lpstr>Budget “reconciliation” bill now before the House: $3.2 billion increase for NNSA - in a ~$51 billion DOE budget, with $25 billion for NNSA and ~$19 billion in NNSA for “weapons activities” </vt:lpstr>
      <vt:lpstr> With the South Carolina Environmental Law Project (SCELP) as our attorneys, SRS Watch, Nuclear Watch New Mexico, Tri-Valley CAREs &amp; the Gullah/Geechee Sea Island Coalition won a lawsuit in federal court demanding preparation of a Programmatic EIS on all environmental impacts of pit production at all DOE sites involved, including plutonium waste disposal in WIPP in New Mexico.  Lawsuit filed June 2021 &amp;  we won on September 30, 2024 and negotiations with DOJ/NNSA yielded a binding “settlement agreement” on January 16, 2025. PEIS “scoping” meeting to soon be held in Aiken. </vt:lpstr>
      <vt:lpstr>Winning the PEIS fight is a monumental NEPA victory: “The DOE and NNSA will conduct a new PEIS to address all of the deficiencies identified by the Court.”</vt:lpstr>
      <vt:lpstr>Hard to tell DOE, contractors and boosters apart –  who authorized contractors to make national policy?   In a contractor - Savannah River Nuclear Solutions, SRNS - /DOE/NNSA joint news release of November 14, 2024, the contractor speaks for the government: “As the NNSA invests in modernizing our nation’s essential infrastructure supporting the Nuclear Security Enterprise, SRS must deliver the SRPPF project by 2032,” said Dennis Carr, SRNS president and chief executive officer. “Shifts in our global nuclear landscape have made SRS a key player in strengthening the nuclear deterrent to keep our nation, partners and allies safe. Now more than ever, our nation’s nuclear posture must remain strong and resilient.” (= spend more money &amp; faster)  “Also on the panel [on pits, on Nov. 13, 2024 ] was Bob Peters, a deterrence research fellow from the conservative Washington think tank Heritage Foundation, who said that the National Nuclear Security Administration (NNSA) should ramp up from its current “glacial pace” to a “wartime footing for building warheads to compete with Russia and China.”  (= spend more money &amp; faster, while damaging national security)</vt:lpstr>
      <vt:lpstr>https://www.congress.gov/117/crpt/hrpt397/CRPT-117hrpt397.pdf  NATIONAL DEFENSE AUTHORIZATION ACT FOR FISCAL YEAR 2023 - R E P O R T OF THE COMMITTEE ON ARMED SERVICES HOUSE OF REPRESENTATIVES  Plutonium Pit Production  “…there has not been adequate prioritization of studies and analysis of plutonium aging. The committee believes that given the scale, complexity, and history of plutonium pit production, NNSA must ensure that plutonium pit requirements and plans are fully understood and that past mistakes regarding safety shutdowns, cost overruns, and schedule delays are not repeated.”.  Requires a “master schedule” for pit production, with schedules and costs &amp; plans for studies on pit aging &amp; “a briefing that describes the holistic environmental impact of expanded plutonium pit production, accounting for simultaneous pit production at multiple sites.”  Those things do not exist.  </vt:lpstr>
      <vt:lpstr>DOE refuses to consider reuse of 20,000 stored pits at DOE’s Pantex site in Texas and blocks public access to information about pit reuse and pit aging. A NNSA funded report -“Pit Lifetime” - in 2006 said pits “have credible  minimum lifetimes in excess of 100 years as regards aging of plutonium</vt:lpstr>
      <vt:lpstr>Congress required a pit aging study in 2020 but NNSA is covering up plans for that research, which should have been done long ago and about which the public must be informed</vt:lpstr>
      <vt:lpstr>Presidential/DOD’s “Nuclear Posture Review” (NPR) – playbook for nuclear war preparation, feebly disguised as “deterrence” (word used to justify large nuclear stockpile &amp; war preparation). </vt:lpstr>
      <vt:lpstr>“Nuclear deterrence is achieved by credibly threatening a potential adversary with the use of nuclear weapons so as to prevent that adversary from taking actions against the United States, its allies, or its vital interests. This is accomplished primarily by maintaining sufficient and effective nuclear capabilities to pose unacceptable costs and risks upon the adversary should it so act.…”  Deterrence = 5000 warheads?</vt:lpstr>
      <vt:lpstr>The trend at SRS toward cleanup and fewer risky projects has now been reversed and could be at further risk with budget cutting, which will bring more environmental and health risks to SRS.    One thing is clear, DOE and SRS contractors have pushed SRS back to being the “Bomb Plant,” as it was called back  in the early days. </vt:lpstr>
      <vt:lpstr>Some claim that planning for nuclear war is blessed by their god   Stratcom chapel: “We dedicate these windows to their memory and ourselves to the ideals which they represented. Like them, we stand in the light of God and like them we pray that we may have resoluteness of purpose and courage of conviction to answer the challenge by saying, “Here am I! Send me.”</vt:lpstr>
      <vt:lpstr>In reality, the Obama/Trump/Biden $2-trillion plan to rebuild the DOD/DOE nuclear weapons complex and build new pit facilities are part of enduring US plans to fight a full-scale nuclear war, while harming national security and creating environmental and health risks.  How can the public oppose this madness that harms efforts for world peace while some get wealthy?</vt:lpstr>
      <vt:lpstr>Take action against the SRS pit plant!</vt:lpstr>
      <vt:lpstr>Tom Clements Director, Savannah River Site Watch Columbia, SC www.srswatch.org https://www.facebook.com/SavannahRiverSiteWatch srswatch@gmail.com tel. 803-834-3084  SRS &amp; other nuclear victories since 1970s: https://srswatch.org/wp-content/uploads/2024/11/Savannah-River-Site-public-victories-October-2024.pdf &amp; https://tinyurl.com/5f2zrw27 </vt:lpstr>
      <vt:lpstr>PowerPoint Presentation</vt:lpstr>
      <vt:lpstr>Citizens say “No!” to the proposed New Production Reactor, aka New Pork-barrel Reactor (NPR) - Oink! - May 1991 &amp; They Won!</vt:lpstr>
      <vt:lpstr>The NPR, proposed for $R$, would have produced tritium for all US nuclear warheads. Around 2001, the same people WON AGAIN against a new plutonium “pit” plant proposed for SRS – the Modern Pit Facility (MPF). So, victory against the nuclear war machine is possible.</vt:lpstr>
      <vt:lpstr>No Restart of K-Reactor, to produce tritium, 1991 in Aiken –  WE WON AGAIN!  SRS tour 2005</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Profiteering Off Secret Nuclear War Planning  in South Carolina</dc:title>
  <dc:creator>Tom Clements</dc:creator>
  <cp:lastModifiedBy>Tom Clements</cp:lastModifiedBy>
  <cp:revision>127</cp:revision>
  <dcterms:created xsi:type="dcterms:W3CDTF">2024-11-12T13:11:11Z</dcterms:created>
  <dcterms:modified xsi:type="dcterms:W3CDTF">2025-04-28T19:50:38Z</dcterms:modified>
</cp:coreProperties>
</file>