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95" r:id="rId4"/>
    <p:sldId id="256" r:id="rId5"/>
    <p:sldId id="281" r:id="rId6"/>
    <p:sldId id="257" r:id="rId7"/>
    <p:sldId id="258" r:id="rId8"/>
    <p:sldId id="259" r:id="rId9"/>
    <p:sldId id="264" r:id="rId10"/>
    <p:sldId id="260" r:id="rId11"/>
    <p:sldId id="287" r:id="rId12"/>
    <p:sldId id="283" r:id="rId13"/>
    <p:sldId id="262" r:id="rId14"/>
    <p:sldId id="263" r:id="rId15"/>
    <p:sldId id="296" r:id="rId16"/>
    <p:sldId id="284" r:id="rId17"/>
    <p:sldId id="267" r:id="rId18"/>
    <p:sldId id="266" r:id="rId19"/>
    <p:sldId id="265" r:id="rId20"/>
    <p:sldId id="269" r:id="rId21"/>
    <p:sldId id="273" r:id="rId22"/>
    <p:sldId id="274" r:id="rId23"/>
    <p:sldId id="270" r:id="rId24"/>
    <p:sldId id="285" r:id="rId25"/>
    <p:sldId id="292" r:id="rId26"/>
    <p:sldId id="288" r:id="rId27"/>
    <p:sldId id="278" r:id="rId28"/>
    <p:sldId id="279" r:id="rId29"/>
    <p:sldId id="271" r:id="rId30"/>
    <p:sldId id="297" r:id="rId31"/>
    <p:sldId id="289" r:id="rId32"/>
    <p:sldId id="282" r:id="rId33"/>
    <p:sldId id="286" r:id="rId34"/>
    <p:sldId id="280" r:id="rId35"/>
    <p:sldId id="290" r:id="rId36"/>
    <p:sldId id="277" r:id="rId37"/>
    <p:sldId id="291" r:id="rId38"/>
    <p:sldId id="272" r:id="rId39"/>
    <p:sldId id="2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87697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127044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78308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27708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194493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27545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424645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86604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34849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62462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9BA74-D788-485F-AC26-D7CA8FADFAC1}" type="datetimeFigureOut">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657279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9BA74-D788-485F-AC26-D7CA8FADFAC1}" type="datetimeFigureOut">
              <a:rPr lang="en-US" smtClean="0"/>
              <a:t>11/19/2024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AA9F4-63C9-4D7A-B2E3-25C16F91F9FE}" type="slidenum">
              <a:rPr lang="en-US" smtClean="0"/>
              <a:t>‹#›</a:t>
            </a:fld>
            <a:endParaRPr lang="en-US" dirty="0"/>
          </a:p>
        </p:txBody>
      </p:sp>
    </p:spTree>
    <p:extLst>
      <p:ext uri="{BB962C8B-B14F-4D97-AF65-F5344CB8AC3E}">
        <p14:creationId xmlns:p14="http://schemas.microsoft.com/office/powerpoint/2010/main" val="78771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congress.gov/117/crpt/hrpt397/CRPT-117hrpt397.pdf"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SavannahRiverSiteWatch" TargetMode="External"/><Relationship Id="rId2" Type="http://schemas.openxmlformats.org/officeDocument/2006/relationships/hyperlink" Target="http://www.srswatch.org/" TargetMode="Externa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hyperlink" Target="https://srswatch.org/wp-content/uploads/2024/11/Savannah-River-Site-public-victories-October-2024.pdf" TargetMode="External"/><Relationship Id="rId4" Type="http://schemas.openxmlformats.org/officeDocument/2006/relationships/hyperlink" Target="mailto:srswatch@gmail.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Citizens say “No!” to the proposed New Production Reactor, aka New Pork-barrel Reactor (NPR) - </a:t>
            </a:r>
            <a:r>
              <a:rPr lang="en-US" sz="3200" b="1" i="1" dirty="0" smtClean="0"/>
              <a:t>Oink!</a:t>
            </a:r>
            <a:r>
              <a:rPr lang="en-US" sz="3200" b="1" dirty="0" smtClean="0"/>
              <a:t> - May 1991 &amp; They Won!</a:t>
            </a:r>
            <a:endParaRPr lang="en-US" sz="3200" b="1" dirty="0"/>
          </a:p>
        </p:txBody>
      </p:sp>
      <p:pic>
        <p:nvPicPr>
          <p:cNvPr id="4" name="Content Placeholder 3"/>
          <p:cNvPicPr>
            <a:picLocks noGrp="1" noChangeAspect="1"/>
          </p:cNvPicPr>
          <p:nvPr>
            <p:ph idx="1"/>
          </p:nvPr>
        </p:nvPicPr>
        <p:blipFill>
          <a:blip r:embed="rId2"/>
          <a:stretch>
            <a:fillRect/>
          </a:stretch>
        </p:blipFill>
        <p:spPr>
          <a:xfrm>
            <a:off x="3115281" y="1825625"/>
            <a:ext cx="5961438" cy="4351338"/>
          </a:xfrm>
          <a:prstGeom prst="rect">
            <a:avLst/>
          </a:prstGeom>
        </p:spPr>
      </p:pic>
    </p:spTree>
    <p:extLst>
      <p:ext uri="{BB962C8B-B14F-4D97-AF65-F5344CB8AC3E}">
        <p14:creationId xmlns:p14="http://schemas.microsoft.com/office/powerpoint/2010/main" val="254706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499"/>
          </a:xfrm>
        </p:spPr>
        <p:txBody>
          <a:bodyPr>
            <a:normAutofit fontScale="90000"/>
          </a:bodyPr>
          <a:lstStyle/>
          <a:p>
            <a:pPr algn="ctr"/>
            <a:r>
              <a:rPr lang="en-US" sz="3600" b="1" dirty="0" smtClean="0"/>
              <a:t>Sentinel W87 warhead designed by Lawrence Livermore National Lab, with plutonium “pits” from Los Alamos and Savannah River Site - $141 billion for the missile and retrofitting existing silos</a:t>
            </a:r>
            <a:endParaRPr lang="en-US" sz="3600" b="1" dirty="0"/>
          </a:p>
        </p:txBody>
      </p:sp>
      <p:pic>
        <p:nvPicPr>
          <p:cNvPr id="4" name="Content Placeholder 3"/>
          <p:cNvPicPr>
            <a:picLocks noGrp="1" noChangeAspect="1"/>
          </p:cNvPicPr>
          <p:nvPr>
            <p:ph idx="1"/>
          </p:nvPr>
        </p:nvPicPr>
        <p:blipFill>
          <a:blip r:embed="rId2"/>
          <a:stretch>
            <a:fillRect/>
          </a:stretch>
        </p:blipFill>
        <p:spPr>
          <a:xfrm>
            <a:off x="3398809" y="2104845"/>
            <a:ext cx="5400134" cy="4347712"/>
          </a:xfrm>
          <a:prstGeom prst="rect">
            <a:avLst/>
          </a:prstGeom>
        </p:spPr>
      </p:pic>
    </p:spTree>
    <p:extLst>
      <p:ext uri="{BB962C8B-B14F-4D97-AF65-F5344CB8AC3E}">
        <p14:creationId xmlns:p14="http://schemas.microsoft.com/office/powerpoint/2010/main" val="3244171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Sentinel missile </a:t>
            </a:r>
            <a:r>
              <a:rPr lang="en-US" sz="3200" b="1" dirty="0" smtClean="0"/>
              <a:t>by </a:t>
            </a:r>
            <a:r>
              <a:rPr lang="en-US" sz="3200" b="1" dirty="0"/>
              <a:t>Northrup-Grumman to be based in upper Midwest, to replace older ICBMS, would use new plutonium “pit” for the W87 </a:t>
            </a:r>
            <a:r>
              <a:rPr lang="en-US" sz="3200" b="1" dirty="0" smtClean="0"/>
              <a:t>warhead; missile production in Utah</a:t>
            </a:r>
            <a:endParaRPr lang="en-US" sz="3200" b="1"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6" name="Content Placeholder 3"/>
          <p:cNvPicPr>
            <a:picLocks noGrp="1" noChangeAspect="1"/>
          </p:cNvPicPr>
          <p:nvPr>
            <p:ph sz="half" idx="1"/>
          </p:nvPr>
        </p:nvPicPr>
        <p:blipFill>
          <a:blip r:embed="rId3"/>
          <a:stretch>
            <a:fillRect/>
          </a:stretch>
        </p:blipFill>
        <p:spPr>
          <a:xfrm>
            <a:off x="838200" y="2333466"/>
            <a:ext cx="5181600" cy="3335655"/>
          </a:xfrm>
          <a:prstGeom prst="rect">
            <a:avLst/>
          </a:prstGeom>
        </p:spPr>
      </p:pic>
    </p:spTree>
    <p:extLst>
      <p:ext uri="{BB962C8B-B14F-4D97-AF65-F5344CB8AC3E}">
        <p14:creationId xmlns:p14="http://schemas.microsoft.com/office/powerpoint/2010/main" val="2298889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Is planning for nuclear war the path to happiness (or just wealth)? These happy Northrup Grumman board </a:t>
            </a:r>
            <a:r>
              <a:rPr lang="en-US" sz="3200" b="1" dirty="0" smtClean="0"/>
              <a:t>members well know that “success = failure”.</a:t>
            </a:r>
            <a:endParaRPr lang="en-US" sz="3200" b="1" dirty="0"/>
          </a:p>
        </p:txBody>
      </p:sp>
      <p:pic>
        <p:nvPicPr>
          <p:cNvPr id="4" name="Content Placeholder 3"/>
          <p:cNvPicPr>
            <a:picLocks noGrp="1" noChangeAspect="1"/>
          </p:cNvPicPr>
          <p:nvPr>
            <p:ph idx="1"/>
          </p:nvPr>
        </p:nvPicPr>
        <p:blipFill>
          <a:blip r:embed="rId2"/>
          <a:stretch>
            <a:fillRect/>
          </a:stretch>
        </p:blipFill>
        <p:spPr>
          <a:xfrm>
            <a:off x="3269410" y="1825625"/>
            <a:ext cx="4494363" cy="4351338"/>
          </a:xfrm>
          <a:prstGeom prst="rect">
            <a:avLst/>
          </a:prstGeom>
        </p:spPr>
      </p:pic>
    </p:spTree>
    <p:extLst>
      <p:ext uri="{BB962C8B-B14F-4D97-AF65-F5344CB8AC3E}">
        <p14:creationId xmlns:p14="http://schemas.microsoft.com/office/powerpoint/2010/main" val="2800051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400 ICBMS based in the Midwest – first-strike weapon or “nuclear sponge” – part of obsolete nuclear “triad” (land, sea, air weapons</a:t>
            </a:r>
            <a:r>
              <a:rPr lang="en-US" sz="3200" b="1" dirty="0" smtClean="0"/>
              <a:t>) – where the Sentinel would be based</a:t>
            </a:r>
            <a:endParaRPr lang="en-US" sz="3200" b="1" dirty="0"/>
          </a:p>
        </p:txBody>
      </p:sp>
      <p:pic>
        <p:nvPicPr>
          <p:cNvPr id="4" name="Content Placeholder 3"/>
          <p:cNvPicPr>
            <a:picLocks noGrp="1" noChangeAspect="1"/>
          </p:cNvPicPr>
          <p:nvPr>
            <p:ph idx="1"/>
          </p:nvPr>
        </p:nvPicPr>
        <p:blipFill>
          <a:blip r:embed="rId2"/>
          <a:stretch>
            <a:fillRect/>
          </a:stretch>
        </p:blipFill>
        <p:spPr>
          <a:xfrm>
            <a:off x="3902534" y="1825625"/>
            <a:ext cx="4386931" cy="4351338"/>
          </a:xfrm>
          <a:prstGeom prst="rect">
            <a:avLst/>
          </a:prstGeom>
        </p:spPr>
      </p:pic>
    </p:spTree>
    <p:extLst>
      <p:ext uri="{BB962C8B-B14F-4D97-AF65-F5344CB8AC3E}">
        <p14:creationId xmlns:p14="http://schemas.microsoft.com/office/powerpoint/2010/main" val="1668384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“Nuclear Weapons States” - US </a:t>
            </a:r>
            <a:r>
              <a:rPr lang="en-US" sz="2800" b="1" dirty="0" smtClean="0"/>
              <a:t>and Russia have far more weapons </a:t>
            </a:r>
            <a:r>
              <a:rPr lang="en-US" sz="2800" b="1" dirty="0" smtClean="0"/>
              <a:t>than other </a:t>
            </a:r>
            <a:r>
              <a:rPr lang="en-US" sz="2800" b="1" dirty="0" smtClean="0"/>
              <a:t>nuclear weapons </a:t>
            </a:r>
            <a:r>
              <a:rPr lang="en-US" sz="2800" b="1" dirty="0" smtClean="0"/>
              <a:t>states combined.  US</a:t>
            </a:r>
            <a:r>
              <a:rPr lang="en-US" sz="2800" b="1" dirty="0" smtClean="0"/>
              <a:t>, Russia &amp; China are pursuing a </a:t>
            </a:r>
            <a:r>
              <a:rPr lang="en-US" sz="2800" b="1" dirty="0"/>
              <a:t> </a:t>
            </a:r>
            <a:r>
              <a:rPr lang="en-US" sz="2800" b="1" dirty="0" smtClean="0"/>
              <a:t>variety</a:t>
            </a:r>
            <a:r>
              <a:rPr lang="en-US" sz="2800" b="1" dirty="0" smtClean="0"/>
              <a:t> </a:t>
            </a:r>
            <a:r>
              <a:rPr lang="en-US" sz="2800" b="1" dirty="0" smtClean="0"/>
              <a:t>of new nuclear weapons but the US blames Russia and China for the new nuclear arms race. </a:t>
            </a:r>
            <a:br>
              <a:rPr lang="en-US" sz="2800" b="1" dirty="0" smtClean="0"/>
            </a:br>
            <a:r>
              <a:rPr lang="en-US" sz="2000" b="1" i="1" dirty="0" smtClean="0"/>
              <a:t>Do you feel safer given </a:t>
            </a:r>
            <a:r>
              <a:rPr lang="en-US" sz="2000" b="1" i="1" dirty="0" smtClean="0"/>
              <a:t>that we </a:t>
            </a:r>
            <a:r>
              <a:rPr lang="en-US" sz="2000" b="1" i="1" dirty="0" smtClean="0"/>
              <a:t>are on the precipice of an arms race?</a:t>
            </a:r>
            <a:endParaRPr lang="en-US" sz="2000" b="1"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1701" y="2104845"/>
            <a:ext cx="7634862" cy="4304581"/>
          </a:xfrm>
        </p:spPr>
      </p:pic>
    </p:spTree>
    <p:extLst>
      <p:ext uri="{BB962C8B-B14F-4D97-AF65-F5344CB8AC3E}">
        <p14:creationId xmlns:p14="http://schemas.microsoft.com/office/powerpoint/2010/main" val="3044167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De facto nuclear weapons states</a:t>
            </a:r>
            <a:endParaRPr lang="en-US" sz="3200" b="1" dirty="0"/>
          </a:p>
        </p:txBody>
      </p:sp>
      <p:pic>
        <p:nvPicPr>
          <p:cNvPr id="4" name="Content Placeholder 3"/>
          <p:cNvPicPr>
            <a:picLocks noGrp="1" noChangeAspect="1"/>
          </p:cNvPicPr>
          <p:nvPr>
            <p:ph idx="1"/>
          </p:nvPr>
        </p:nvPicPr>
        <p:blipFill>
          <a:blip r:embed="rId2"/>
          <a:stretch>
            <a:fillRect/>
          </a:stretch>
        </p:blipFill>
        <p:spPr>
          <a:xfrm>
            <a:off x="3209026" y="2035834"/>
            <a:ext cx="5917721" cy="3623093"/>
          </a:xfrm>
          <a:prstGeom prst="rect">
            <a:avLst/>
          </a:prstGeom>
        </p:spPr>
      </p:pic>
    </p:spTree>
    <p:extLst>
      <p:ext uri="{BB962C8B-B14F-4D97-AF65-F5344CB8AC3E}">
        <p14:creationId xmlns:p14="http://schemas.microsoft.com/office/powerpoint/2010/main" val="226462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714" y="1825625"/>
            <a:ext cx="7094572" cy="4351338"/>
          </a:xfrm>
        </p:spPr>
      </p:pic>
    </p:spTree>
    <p:extLst>
      <p:ext uri="{BB962C8B-B14F-4D97-AF65-F5344CB8AC3E}">
        <p14:creationId xmlns:p14="http://schemas.microsoft.com/office/powerpoint/2010/main" val="3172630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43237"/>
          </a:xfrm>
        </p:spPr>
        <p:txBody>
          <a:bodyPr>
            <a:normAutofit/>
          </a:bodyPr>
          <a:lstStyle/>
          <a:p>
            <a:pPr algn="ctr"/>
            <a:r>
              <a:rPr lang="en-US" sz="3200" b="1" dirty="0" smtClean="0"/>
              <a:t>Presidential/DOD’s “Nuclear Posture Review” (NPR) – playbook for nuclear war preparation, feebly disguised as “deterrence” (word used to justify large nuclear stockpile &amp; </a:t>
            </a:r>
            <a:r>
              <a:rPr lang="en-US" sz="3200" b="1" smtClean="0"/>
              <a:t>war preparation</a:t>
            </a:r>
            <a:r>
              <a:rPr lang="en-US" sz="3200" b="1" smtClean="0"/>
              <a:t>). </a:t>
            </a:r>
            <a:endParaRPr lang="en-US" sz="3200" b="1" dirty="0"/>
          </a:p>
        </p:txBody>
      </p:sp>
      <p:pic>
        <p:nvPicPr>
          <p:cNvPr id="4" name="Content Placeholder 3"/>
          <p:cNvPicPr>
            <a:picLocks noGrp="1" noChangeAspect="1"/>
          </p:cNvPicPr>
          <p:nvPr>
            <p:ph idx="1"/>
          </p:nvPr>
        </p:nvPicPr>
        <p:blipFill>
          <a:blip r:embed="rId2"/>
          <a:stretch>
            <a:fillRect/>
          </a:stretch>
        </p:blipFill>
        <p:spPr>
          <a:xfrm>
            <a:off x="3831415" y="2208361"/>
            <a:ext cx="4529170" cy="4097548"/>
          </a:xfrm>
          <a:prstGeom prst="rect">
            <a:avLst/>
          </a:prstGeom>
        </p:spPr>
      </p:pic>
    </p:spTree>
    <p:extLst>
      <p:ext uri="{BB962C8B-B14F-4D97-AF65-F5344CB8AC3E}">
        <p14:creationId xmlns:p14="http://schemas.microsoft.com/office/powerpoint/2010/main" val="1582486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87" y="365125"/>
            <a:ext cx="10929668" cy="1325563"/>
          </a:xfrm>
        </p:spPr>
        <p:txBody>
          <a:bodyPr>
            <a:noAutofit/>
          </a:bodyPr>
          <a:lstStyle/>
          <a:p>
            <a:pPr algn="ctr"/>
            <a:r>
              <a:rPr lang="en-US" sz="3200" dirty="0" smtClean="0"/>
              <a:t>The “Department of War” drives military spending but the U.S. Department of Energy - really the “Department of Nuclear Weapons” - makes the nuclear warheads and has its own budget</a:t>
            </a:r>
            <a:endParaRPr lang="en-US" sz="3200" dirty="0"/>
          </a:p>
        </p:txBody>
      </p:sp>
      <p:pic>
        <p:nvPicPr>
          <p:cNvPr id="5" name="Content Placeholder 4"/>
          <p:cNvPicPr>
            <a:picLocks noGrp="1" noChangeAspect="1"/>
          </p:cNvPicPr>
          <p:nvPr>
            <p:ph idx="1"/>
          </p:nvPr>
        </p:nvPicPr>
        <p:blipFill>
          <a:blip r:embed="rId2"/>
          <a:stretch>
            <a:fillRect/>
          </a:stretch>
        </p:blipFill>
        <p:spPr>
          <a:xfrm>
            <a:off x="2191996" y="1825625"/>
            <a:ext cx="7808008" cy="4351338"/>
          </a:xfrm>
          <a:prstGeom prst="rect">
            <a:avLst/>
          </a:prstGeom>
        </p:spPr>
      </p:pic>
    </p:spTree>
    <p:extLst>
      <p:ext uri="{BB962C8B-B14F-4D97-AF65-F5344CB8AC3E}">
        <p14:creationId xmlns:p14="http://schemas.microsoft.com/office/powerpoint/2010/main" val="1748950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91" y="365125"/>
            <a:ext cx="10981425" cy="1325563"/>
          </a:xfrm>
        </p:spPr>
        <p:txBody>
          <a:bodyPr>
            <a:normAutofit fontScale="90000"/>
          </a:bodyPr>
          <a:lstStyle/>
          <a:p>
            <a:pPr algn="ctr"/>
            <a:r>
              <a:rPr lang="en-US" sz="3200" b="1" dirty="0" smtClean="0"/>
              <a:t>DOE’s “National Nuclear Security Administration” (NNSA) complex, operated by private contractors, is a business </a:t>
            </a:r>
            <a:r>
              <a:rPr lang="en-US" sz="3200" b="1" dirty="0" smtClean="0"/>
              <a:t>enterprise to </a:t>
            </a:r>
            <a:r>
              <a:rPr lang="en-US" sz="3200" b="1" dirty="0" smtClean="0"/>
              <a:t>serve its client</a:t>
            </a:r>
            <a:endParaRPr lang="en-US" sz="3200" b="1" dirty="0"/>
          </a:p>
        </p:txBody>
      </p:sp>
      <p:pic>
        <p:nvPicPr>
          <p:cNvPr id="4" name="Content Placeholder 3"/>
          <p:cNvPicPr>
            <a:picLocks noGrp="1" noChangeAspect="1"/>
          </p:cNvPicPr>
          <p:nvPr>
            <p:ph idx="1"/>
          </p:nvPr>
        </p:nvPicPr>
        <p:blipFill>
          <a:blip r:embed="rId2"/>
          <a:stretch>
            <a:fillRect/>
          </a:stretch>
        </p:blipFill>
        <p:spPr>
          <a:xfrm>
            <a:off x="2298643" y="1825625"/>
            <a:ext cx="7594713" cy="4351338"/>
          </a:xfrm>
          <a:prstGeom prst="rect">
            <a:avLst/>
          </a:prstGeom>
        </p:spPr>
      </p:pic>
    </p:spTree>
    <p:extLst>
      <p:ext uri="{BB962C8B-B14F-4D97-AF65-F5344CB8AC3E}">
        <p14:creationId xmlns:p14="http://schemas.microsoft.com/office/powerpoint/2010/main" val="2505572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smtClean="0"/>
              <a:t>The NPR, proposed for $R$, would have produced tritium for all US nuclear warheads. Around 2001, the same people WON AGAIN against a new plutonium “pit” plant proposed for SRS – the Modern Pit Facility (MPF). So, victory against the nuclear war machine is possible.</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016688"/>
            <a:ext cx="5181600" cy="3969212"/>
          </a:xfrm>
          <a:prstGeom prst="rect">
            <a:avLst/>
          </a:prstGeom>
        </p:spPr>
      </p:pic>
      <p:pic>
        <p:nvPicPr>
          <p:cNvPr id="6" name="Content Placeholder 5"/>
          <p:cNvPicPr>
            <a:picLocks noGrp="1" noChangeAspect="1"/>
          </p:cNvPicPr>
          <p:nvPr>
            <p:ph sz="half" idx="2"/>
          </p:nvPr>
        </p:nvPicPr>
        <p:blipFill>
          <a:blip r:embed="rId3"/>
          <a:stretch>
            <a:fillRect/>
          </a:stretch>
        </p:blipFill>
        <p:spPr>
          <a:xfrm>
            <a:off x="6970169" y="1825625"/>
            <a:ext cx="3585662" cy="4351338"/>
          </a:xfrm>
          <a:prstGeom prst="rect">
            <a:avLst/>
          </a:prstGeom>
        </p:spPr>
      </p:pic>
    </p:spTree>
    <p:extLst>
      <p:ext uri="{BB962C8B-B14F-4D97-AF65-F5344CB8AC3E}">
        <p14:creationId xmlns:p14="http://schemas.microsoft.com/office/powerpoint/2010/main" val="136348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DOE’s nation-wide complex run by contractors:</a:t>
            </a:r>
            <a:br>
              <a:rPr lang="en-US" sz="3200" b="1" dirty="0" smtClean="0"/>
            </a:br>
            <a:r>
              <a:rPr lang="en-US" sz="3200" b="1" dirty="0" smtClean="0"/>
              <a:t>DOE makes and maintains the warheads and supplies the nuclear materials and non-nuclear components &amp; the assembled warheads provided to its customer</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042" y="2078965"/>
            <a:ext cx="6811916" cy="4097997"/>
          </a:xfrm>
        </p:spPr>
      </p:pic>
    </p:spTree>
    <p:extLst>
      <p:ext uri="{BB962C8B-B14F-4D97-AF65-F5344CB8AC3E}">
        <p14:creationId xmlns:p14="http://schemas.microsoft.com/office/powerpoint/2010/main" val="661405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16" y="365125"/>
            <a:ext cx="11291977" cy="1765600"/>
          </a:xfrm>
        </p:spPr>
        <p:txBody>
          <a:bodyPr>
            <a:noAutofit/>
          </a:bodyPr>
          <a:lstStyle/>
          <a:p>
            <a:pPr algn="ctr"/>
            <a:r>
              <a:rPr lang="en-US" sz="2800" b="1" dirty="0" smtClean="0"/>
              <a:t>Savannah River Site (SRS) – operations in center of 310-square-mile site; founded by the Atomic Energy Commission in early 1950s, operated nuclear reactors to produce two key nuclear warhead materials: plutonium and tritium. A vast amount of nuclear and chemical waste was created. 11,500 employees. NNSA took over Oct. 1, 2024. </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79" y="2510287"/>
            <a:ext cx="3624042" cy="4123426"/>
          </a:xfrm>
        </p:spPr>
      </p:pic>
    </p:spTree>
    <p:extLst>
      <p:ext uri="{BB962C8B-B14F-4D97-AF65-F5344CB8AC3E}">
        <p14:creationId xmlns:p14="http://schemas.microsoft.com/office/powerpoint/2010/main" val="1331712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SRS had five reactors that produced about 36 metric tons of plutonium and all the tritium gas for nuclear weapons.</a:t>
            </a:r>
            <a:br>
              <a:rPr lang="en-US" sz="3200" b="1" dirty="0" smtClean="0"/>
            </a:br>
            <a:r>
              <a:rPr lang="en-US" sz="2700" b="1" i="1" dirty="0"/>
              <a:t>D</a:t>
            </a:r>
            <a:r>
              <a:rPr lang="en-US" sz="2700" b="1" i="1" dirty="0" smtClean="0"/>
              <a:t>o the math: 36,000 ÷ 3 = 12,000</a:t>
            </a:r>
            <a:endParaRPr lang="en-US" sz="2700"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8033" y="1802921"/>
            <a:ext cx="4755311" cy="3804249"/>
          </a:xfrm>
        </p:spPr>
      </p:pic>
    </p:spTree>
    <p:extLst>
      <p:ext uri="{BB962C8B-B14F-4D97-AF65-F5344CB8AC3E}">
        <p14:creationId xmlns:p14="http://schemas.microsoft.com/office/powerpoint/2010/main" val="1472000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Plutonium-239 has a half life of 28,000 years; tritium gas is used in all US nuclear weapons – all tritium is processed at SRS, from radioactive rods irradiated by TVA &amp; made by Westinghouse </a:t>
            </a:r>
            <a:endParaRPr lang="en-US" sz="32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0967" y="1825625"/>
            <a:ext cx="2896065"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30579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Shhhh! Westinghouse nuclear fuel plant is a “dual-use” commercial-military facility and another key to the nuclear arms race; the military part fabricates special tritium rods, with no formal regulation</a:t>
            </a:r>
            <a:br>
              <a:rPr lang="en-US" sz="3200" b="1" dirty="0" smtClean="0"/>
            </a:br>
            <a:endParaRPr lang="en-US" sz="32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4462" y="2453481"/>
            <a:ext cx="4029075" cy="309562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56552"/>
            <a:ext cx="5181600" cy="3489483"/>
          </a:xfrm>
        </p:spPr>
      </p:pic>
    </p:spTree>
    <p:extLst>
      <p:ext uri="{BB962C8B-B14F-4D97-AF65-F5344CB8AC3E}">
        <p14:creationId xmlns:p14="http://schemas.microsoft.com/office/powerpoint/2010/main" val="2300009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12249"/>
          </a:xfrm>
        </p:spPr>
        <p:txBody>
          <a:bodyPr>
            <a:noAutofit/>
          </a:bodyPr>
          <a:lstStyle/>
          <a:p>
            <a:pPr algn="ctr"/>
            <a:r>
              <a:rPr lang="en-US" sz="2600" b="1" dirty="0"/>
              <a:t>SRS high-level waste tanks – deadly radioactive waste is a by-product of nuclear material production; clean-up of this waste is where the focus must remain – 43 of 51 tanks yet to be dealt with; 2037 closure date at risk. One of the biggest environmental threats to South Carolina</a:t>
            </a:r>
            <a:r>
              <a:rPr lang="en-US" sz="2600" b="1" dirty="0" smtClean="0"/>
              <a:t>. SRS </a:t>
            </a:r>
            <a:r>
              <a:rPr lang="en-US" sz="2600" b="1" dirty="0"/>
              <a:t>g</a:t>
            </a:r>
            <a:r>
              <a:rPr lang="en-US" sz="2600" b="1" dirty="0" smtClean="0"/>
              <a:t>roundwater “cleanup” by 2065 (don’t count on it). “Environmental liability” at SRS is more than $100 billion and there will be an effort to use that for nuclear weapons programs at SRS.</a:t>
            </a:r>
            <a:endParaRPr lang="en-US" sz="2600" dirty="0"/>
          </a:p>
        </p:txBody>
      </p:sp>
      <p:pic>
        <p:nvPicPr>
          <p:cNvPr id="6" name="Content Placeholder 5"/>
          <p:cNvPicPr>
            <a:picLocks noGrp="1" noChangeAspect="1"/>
          </p:cNvPicPr>
          <p:nvPr>
            <p:ph sz="half" idx="2"/>
          </p:nvPr>
        </p:nvPicPr>
        <p:blipFill>
          <a:blip r:embed="rId2"/>
          <a:stretch>
            <a:fillRect/>
          </a:stretch>
        </p:blipFill>
        <p:spPr>
          <a:xfrm>
            <a:off x="6172200" y="2682814"/>
            <a:ext cx="5181600" cy="3614469"/>
          </a:xfrm>
          <a:prstGeom prst="rect">
            <a:avLst/>
          </a:prstGeom>
        </p:spPr>
      </p:pic>
      <p:pic>
        <p:nvPicPr>
          <p:cNvPr id="7"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02998" y="2682815"/>
            <a:ext cx="3852004" cy="3933645"/>
          </a:xfrm>
        </p:spPr>
      </p:pic>
    </p:spTree>
    <p:extLst>
      <p:ext uri="{BB962C8B-B14F-4D97-AF65-F5344CB8AC3E}">
        <p14:creationId xmlns:p14="http://schemas.microsoft.com/office/powerpoint/2010/main" val="395333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Highly radioactive nuclear waste – liquid and sludge – is being removed from the HLW tanks to be “vitrified” – over 4000 canisters filled, but no disposal site is available so it stays at SRS</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392164"/>
            <a:ext cx="5181600" cy="321825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5178"/>
            <a:ext cx="5181600" cy="3452232"/>
          </a:xfrm>
        </p:spPr>
      </p:pic>
    </p:spTree>
    <p:extLst>
      <p:ext uri="{BB962C8B-B14F-4D97-AF65-F5344CB8AC3E}">
        <p14:creationId xmlns:p14="http://schemas.microsoft.com/office/powerpoint/2010/main" val="2679523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18950"/>
          </a:xfrm>
        </p:spPr>
        <p:txBody>
          <a:bodyPr>
            <a:normAutofit fontScale="90000"/>
          </a:bodyPr>
          <a:lstStyle/>
          <a:p>
            <a:pPr algn="ctr"/>
            <a:r>
              <a:rPr lang="en-US" sz="3600" b="1" dirty="0" smtClean="0"/>
              <a:t>“MOX” facility at SRS to make plutonium fuel terminated in 2017 -$8 billion wasted, with no congressional or DOE investigations. Proposed in 2018 as </a:t>
            </a:r>
            <a:r>
              <a:rPr lang="en-US" sz="3600" b="1" u="sng" dirty="0" smtClean="0"/>
              <a:t>SRS Plutonium Bomb Plant </a:t>
            </a:r>
            <a:r>
              <a:rPr lang="en-US" sz="3600" b="1" dirty="0" smtClean="0"/>
              <a:t>to make “pits” for new </a:t>
            </a:r>
            <a:r>
              <a:rPr lang="en-US" sz="3600" b="1" dirty="0" smtClean="0"/>
              <a:t>warheads</a:t>
            </a:r>
            <a:endParaRPr lang="en-US" sz="3600"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316" y="2182483"/>
            <a:ext cx="7303367" cy="3994479"/>
          </a:xfrm>
        </p:spPr>
      </p:pic>
    </p:spTree>
    <p:extLst>
      <p:ext uri="{BB962C8B-B14F-4D97-AF65-F5344CB8AC3E}">
        <p14:creationId xmlns:p14="http://schemas.microsoft.com/office/powerpoint/2010/main" val="3707730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94996"/>
          </a:xfrm>
        </p:spPr>
        <p:txBody>
          <a:bodyPr>
            <a:noAutofit/>
          </a:bodyPr>
          <a:lstStyle/>
          <a:p>
            <a:pPr algn="ctr"/>
            <a:r>
              <a:rPr lang="en-US" sz="3200" b="1" dirty="0" smtClean="0"/>
              <a:t>As DOE is an unconstrained money machine for contractors and special interests, a new “mission” had to be quickly found to fill “loss” in funding when the MOX project was terminated. Pit production was a perfect choice – large initial costs &amp; high annual cost, with guaranteed delays and cost overruns. </a:t>
            </a:r>
            <a:r>
              <a:rPr lang="en-US" sz="3200" b="1" i="1" dirty="0" smtClean="0"/>
              <a:t>Voilà!</a:t>
            </a:r>
            <a:r>
              <a:rPr lang="en-US" sz="3200" b="1" dirty="0" smtClean="0"/>
              <a:t> </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4142" y="2648308"/>
            <a:ext cx="5263715" cy="3528653"/>
          </a:xfrm>
        </p:spPr>
      </p:pic>
    </p:spTree>
    <p:extLst>
      <p:ext uri="{BB962C8B-B14F-4D97-AF65-F5344CB8AC3E}">
        <p14:creationId xmlns:p14="http://schemas.microsoft.com/office/powerpoint/2010/main" val="3963556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In May 2018, DOE/DOD announced the goal to produced 80 “pits” per year, at two DOE sites. SRS is not required by law to produce pits, this was a deep state decision.</a:t>
            </a:r>
            <a:endParaRPr lang="en-US" sz="32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77520" y="2251493"/>
            <a:ext cx="3702959" cy="392546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1795" y="2061713"/>
            <a:ext cx="4550028" cy="4339086"/>
          </a:xfrm>
        </p:spPr>
      </p:pic>
    </p:spTree>
    <p:extLst>
      <p:ext uri="{BB962C8B-B14F-4D97-AF65-F5344CB8AC3E}">
        <p14:creationId xmlns:p14="http://schemas.microsoft.com/office/powerpoint/2010/main" val="122274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No Restart of K-Reactor, to produce tritium, 1991 in Aiken – </a:t>
            </a:r>
            <a:br>
              <a:rPr lang="en-US" sz="3200" b="1" dirty="0" smtClean="0"/>
            </a:br>
            <a:r>
              <a:rPr lang="en-US" sz="3200" b="1" dirty="0" smtClean="0"/>
              <a:t>WE WON AGAIN!  SRS tour 2005</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468341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Pit production sites are Los Alamos National Lab &amp; SRS – first pits for Sentinel ICBM (W-87 warhead)&amp; next pits for SLBM (W93 </a:t>
            </a:r>
            <a:r>
              <a:rPr lang="en-US" sz="3200" b="1" dirty="0"/>
              <a:t>w</a:t>
            </a:r>
            <a:r>
              <a:rPr lang="en-US" sz="3200" b="1" dirty="0" smtClean="0"/>
              <a:t>arhead)</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61840"/>
            <a:ext cx="5181600" cy="347890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46320"/>
            <a:ext cx="5181600" cy="3709947"/>
          </a:xfrm>
        </p:spPr>
      </p:pic>
    </p:spTree>
    <p:extLst>
      <p:ext uri="{BB962C8B-B14F-4D97-AF65-F5344CB8AC3E}">
        <p14:creationId xmlns:p14="http://schemas.microsoft.com/office/powerpoint/2010/main" val="3575637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05215"/>
          </a:xfrm>
        </p:spPr>
        <p:txBody>
          <a:bodyPr>
            <a:noAutofit/>
          </a:bodyPr>
          <a:lstStyle/>
          <a:p>
            <a:pPr algn="ctr"/>
            <a:r>
              <a:rPr lang="en-US" sz="3200" b="1" dirty="0" smtClean="0"/>
              <a:t>Pit production at DOE’s Rocky Flats (near Denver, CO) was The Rocky Flats </a:t>
            </a:r>
            <a:r>
              <a:rPr lang="en-US" sz="3200" b="1" dirty="0"/>
              <a:t>H</a:t>
            </a:r>
            <a:r>
              <a:rPr lang="en-US" sz="3200" b="1" dirty="0" smtClean="0"/>
              <a:t>orror Show - with numerous plutonium fires; closed in 1989 after FBI raid. As plutonium can undergo a “criticality” or burn in air and is an extreme carcinogen, we don’t want a repeat of Rocky Flats horrors in South Carolina.</a:t>
            </a:r>
            <a:endParaRPr lang="en-US" sz="32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317580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1594164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Pit Production at SRS: Government &amp; contractors tell citizens “hand over your money!” </a:t>
            </a:r>
            <a:endParaRPr lang="en-US" sz="3200" b="1" dirty="0"/>
          </a:p>
        </p:txBody>
      </p:sp>
      <p:sp>
        <p:nvSpPr>
          <p:cNvPr id="3" name="Content Placeholder 2"/>
          <p:cNvSpPr>
            <a:spLocks noGrp="1"/>
          </p:cNvSpPr>
          <p:nvPr>
            <p:ph idx="1"/>
          </p:nvPr>
        </p:nvSpPr>
        <p:spPr/>
        <p:txBody>
          <a:bodyPr>
            <a:normAutofit fontScale="92500"/>
          </a:bodyPr>
          <a:lstStyle/>
          <a:p>
            <a:r>
              <a:rPr lang="en-US" dirty="0" smtClean="0"/>
              <a:t>$2.9 billion requested for Fiscal Year 2025 for pit production at SRS and Los Alamos </a:t>
            </a:r>
            <a:r>
              <a:rPr lang="en-US" dirty="0" smtClean="0"/>
              <a:t>National </a:t>
            </a:r>
            <a:r>
              <a:rPr lang="en-US" dirty="0" smtClean="0"/>
              <a:t>Lab   </a:t>
            </a:r>
          </a:p>
          <a:p>
            <a:r>
              <a:rPr lang="en-US" dirty="0" smtClean="0"/>
              <a:t>SRS  - $1.1 billion requested in FY 2025</a:t>
            </a:r>
            <a:endParaRPr lang="en-US" dirty="0"/>
          </a:p>
          <a:p>
            <a:r>
              <a:rPr lang="en-US" dirty="0" smtClean="0"/>
              <a:t>FY </a:t>
            </a:r>
            <a:r>
              <a:rPr lang="en-US" dirty="0"/>
              <a:t>25 </a:t>
            </a:r>
            <a:r>
              <a:rPr lang="en-US" dirty="0" smtClean="0"/>
              <a:t>request says SRS pit plant </a:t>
            </a:r>
            <a:r>
              <a:rPr lang="en-US" dirty="0" smtClean="0"/>
              <a:t>“TPC </a:t>
            </a:r>
            <a:r>
              <a:rPr lang="en-US" dirty="0"/>
              <a:t>range of approximately $18B ‐ $25B, </a:t>
            </a:r>
            <a:r>
              <a:rPr lang="en-US" dirty="0" smtClean="0"/>
              <a:t>and the </a:t>
            </a:r>
            <a:r>
              <a:rPr lang="en-US" dirty="0"/>
              <a:t>total project schedule extension of approximately 1 to 3 years</a:t>
            </a:r>
            <a:r>
              <a:rPr lang="en-US" dirty="0" smtClean="0"/>
              <a:t>.”</a:t>
            </a:r>
          </a:p>
          <a:p>
            <a:r>
              <a:rPr lang="en-US" dirty="0" smtClean="0"/>
              <a:t>SRS pit plant estimate u</a:t>
            </a:r>
            <a:r>
              <a:rPr lang="en-US" dirty="0" smtClean="0"/>
              <a:t>p </a:t>
            </a:r>
            <a:r>
              <a:rPr lang="en-US" dirty="0" smtClean="0"/>
              <a:t>from $6.9 to $11.1 billion estimate in 2021; that increase is sweet music to a contractor’s ears [success (maximizing cost) = failure (huge schedule delays and massive cost increases)]</a:t>
            </a:r>
          </a:p>
          <a:p>
            <a:r>
              <a:rPr lang="en-US" dirty="0" smtClean="0"/>
              <a:t>SRS plutonium pit plant – most expensive building in U.S. history?</a:t>
            </a:r>
            <a:endParaRPr lang="en-US" dirty="0"/>
          </a:p>
          <a:p>
            <a:endParaRPr lang="en-US" dirty="0"/>
          </a:p>
        </p:txBody>
      </p:sp>
    </p:spTree>
    <p:extLst>
      <p:ext uri="{BB962C8B-B14F-4D97-AF65-F5344CB8AC3E}">
        <p14:creationId xmlns:p14="http://schemas.microsoft.com/office/powerpoint/2010/main" val="3186077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4" y="500332"/>
            <a:ext cx="11317855" cy="2863970"/>
          </a:xfrm>
        </p:spPr>
        <p:txBody>
          <a:bodyPr>
            <a:normAutofit fontScale="90000"/>
          </a:bodyPr>
          <a:lstStyle/>
          <a:p>
            <a:pPr algn="ctr"/>
            <a:r>
              <a:rPr lang="en-US" sz="2700" b="1" dirty="0" smtClean="0"/>
              <a:t>Hard to tell DOE, contractors and boosters apart </a:t>
            </a:r>
            <a:r>
              <a:rPr lang="en-US" sz="2000" b="1" dirty="0" smtClean="0"/>
              <a:t/>
            </a:r>
            <a:br>
              <a:rPr lang="en-US" sz="2000" b="1" dirty="0" smtClean="0"/>
            </a:br>
            <a:r>
              <a:rPr lang="en-US" sz="2200" b="1" dirty="0" smtClean="0"/>
              <a:t/>
            </a:r>
            <a:br>
              <a:rPr lang="en-US" sz="2200" b="1" dirty="0" smtClean="0"/>
            </a:br>
            <a:r>
              <a:rPr lang="en-US" sz="2200" dirty="0" smtClean="0"/>
              <a:t>In a contractor (Savannah River Nuclear Solutions, SRNS) – DOE-NNSA joint news release of November 14, 2024, the contractor speaks for the government: “As </a:t>
            </a:r>
            <a:r>
              <a:rPr lang="en-US" sz="2200" dirty="0"/>
              <a:t>the NNSA invests in modernizing our nation’s essential infrastructure supporting the </a:t>
            </a:r>
            <a:r>
              <a:rPr lang="en-US" sz="2200" dirty="0" smtClean="0"/>
              <a:t>Nuclear Security </a:t>
            </a:r>
            <a:r>
              <a:rPr lang="en-US" sz="2200" dirty="0"/>
              <a:t>Enterprise, SRS must deliver the SRPPF project by 2032,” said Dennis Carr, </a:t>
            </a:r>
            <a:r>
              <a:rPr lang="en-US" sz="2200" dirty="0" smtClean="0"/>
              <a:t>SRNS president </a:t>
            </a:r>
            <a:r>
              <a:rPr lang="en-US" sz="2200" dirty="0"/>
              <a:t>and chief executive officer. </a:t>
            </a:r>
            <a:r>
              <a:rPr lang="en-US" sz="2200" b="1" dirty="0"/>
              <a:t>“Shifts in our global nuclear landscape have made SRS </a:t>
            </a:r>
            <a:r>
              <a:rPr lang="en-US" sz="2200" b="1" dirty="0" smtClean="0"/>
              <a:t>a key </a:t>
            </a:r>
            <a:r>
              <a:rPr lang="en-US" sz="2200" b="1" dirty="0"/>
              <a:t>player in strengthening the nuclear deterrent to keep our nation, partners and allies </a:t>
            </a:r>
            <a:r>
              <a:rPr lang="en-US" sz="2200" b="1" dirty="0" smtClean="0"/>
              <a:t>safe. Now </a:t>
            </a:r>
            <a:r>
              <a:rPr lang="en-US" sz="2200" b="1" dirty="0"/>
              <a:t>more than ever, our nation’s nuclear posture must remain strong and resilient</a:t>
            </a:r>
            <a:r>
              <a:rPr lang="en-US" sz="2200" b="1" dirty="0" smtClean="0"/>
              <a:t>.” </a:t>
            </a:r>
            <a:r>
              <a:rPr lang="en-US" sz="2200" i="1" dirty="0"/>
              <a:t>(= spend more money &amp; faster)</a:t>
            </a:r>
            <a:r>
              <a:rPr lang="en-US" sz="2200" b="1" dirty="0" smtClean="0"/>
              <a:t/>
            </a:r>
            <a:br>
              <a:rPr lang="en-US" sz="2200" b="1" dirty="0" smtClean="0"/>
            </a:br>
            <a:r>
              <a:rPr lang="en-US" sz="2200" dirty="0"/>
              <a:t/>
            </a:r>
            <a:br>
              <a:rPr lang="en-US" sz="2200" dirty="0"/>
            </a:br>
            <a:r>
              <a:rPr lang="en-US" sz="2200" b="1" dirty="0" smtClean="0"/>
              <a:t>“Also </a:t>
            </a:r>
            <a:r>
              <a:rPr lang="en-US" sz="2200" b="1" dirty="0"/>
              <a:t>on the panel </a:t>
            </a:r>
            <a:r>
              <a:rPr lang="en-US" sz="2200" b="1" i="1" dirty="0" smtClean="0"/>
              <a:t>[on pits, on Nov. 13] </a:t>
            </a:r>
            <a:r>
              <a:rPr lang="en-US" sz="2200" b="1" dirty="0" smtClean="0"/>
              <a:t>was </a:t>
            </a:r>
            <a:r>
              <a:rPr lang="en-US" sz="2200" b="1" dirty="0"/>
              <a:t>Bob Peters, a deterrence research fellow from the conservative Washington think tank </a:t>
            </a:r>
            <a:r>
              <a:rPr lang="en-US" sz="2200" b="1" dirty="0" smtClean="0"/>
              <a:t>Heritage Foundation</a:t>
            </a:r>
            <a:r>
              <a:rPr lang="en-US" sz="2200" b="1" dirty="0"/>
              <a:t>, who said that the National Nuclear Security Administration (NNSA) should ramp up from its current “</a:t>
            </a:r>
            <a:r>
              <a:rPr lang="en-US" sz="2200" b="1" dirty="0" smtClean="0"/>
              <a:t>glacial pace</a:t>
            </a:r>
            <a:r>
              <a:rPr lang="en-US" sz="2200" b="1" dirty="0"/>
              <a:t>” to a “wartime footing” for building warheads to compete with Russia and </a:t>
            </a:r>
            <a:r>
              <a:rPr lang="en-US" sz="2200" b="1" dirty="0" smtClean="0"/>
              <a:t>China.” </a:t>
            </a:r>
            <a:br>
              <a:rPr lang="en-US" sz="2200" b="1" dirty="0" smtClean="0"/>
            </a:br>
            <a:r>
              <a:rPr lang="en-US" sz="2200" i="1" dirty="0" smtClean="0"/>
              <a:t>(= spend more money &amp; faster)</a:t>
            </a:r>
            <a:endParaRPr lang="en-US" sz="2200" i="1" dirty="0"/>
          </a:p>
        </p:txBody>
      </p:sp>
      <p:pic>
        <p:nvPicPr>
          <p:cNvPr id="4" name="Content Placeholder 3"/>
          <p:cNvPicPr>
            <a:picLocks noGrp="1" noChangeAspect="1"/>
          </p:cNvPicPr>
          <p:nvPr>
            <p:ph idx="1"/>
          </p:nvPr>
        </p:nvPicPr>
        <p:blipFill>
          <a:blip r:embed="rId2"/>
          <a:stretch>
            <a:fillRect/>
          </a:stretch>
        </p:blipFill>
        <p:spPr>
          <a:xfrm>
            <a:off x="4117576" y="3985403"/>
            <a:ext cx="3956848" cy="2639684"/>
          </a:xfrm>
          <a:prstGeom prst="rect">
            <a:avLst/>
          </a:prstGeom>
        </p:spPr>
      </p:pic>
    </p:spTree>
    <p:extLst>
      <p:ext uri="{BB962C8B-B14F-4D97-AF65-F5344CB8AC3E}">
        <p14:creationId xmlns:p14="http://schemas.microsoft.com/office/powerpoint/2010/main" val="2073272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7280"/>
            <a:ext cx="10515600" cy="5003074"/>
          </a:xfrm>
        </p:spPr>
        <p:txBody>
          <a:bodyPr>
            <a:normAutofit fontScale="90000"/>
          </a:bodyPr>
          <a:lstStyle/>
          <a:p>
            <a:r>
              <a:rPr lang="en-US" sz="2400" dirty="0">
                <a:hlinkClick r:id="rId2"/>
              </a:rPr>
              <a:t>https://www.congress.gov/117/crpt/hrpt397/CRPT-117hrpt397.pdf</a:t>
            </a:r>
            <a:r>
              <a:rPr lang="en-US" sz="2400" dirty="0"/>
              <a:t/>
            </a:r>
            <a:br>
              <a:rPr lang="en-US" sz="2400" dirty="0"/>
            </a:br>
            <a:r>
              <a:rPr lang="en-US" sz="2400" dirty="0"/>
              <a:t/>
            </a:r>
            <a:br>
              <a:rPr lang="en-US" sz="2400" dirty="0"/>
            </a:br>
            <a:r>
              <a:rPr lang="en-US" sz="2400" b="1" dirty="0"/>
              <a:t>NATIONAL DEFENSE AUTHORIZATION </a:t>
            </a:r>
            <a:r>
              <a:rPr lang="en-US" sz="2400" b="1" dirty="0" smtClean="0"/>
              <a:t>ACT FOR </a:t>
            </a:r>
            <a:r>
              <a:rPr lang="en-US" sz="2400" b="1" dirty="0"/>
              <a:t>FISCAL YEAR </a:t>
            </a:r>
            <a:r>
              <a:rPr lang="en-US" sz="2400" b="1" dirty="0" smtClean="0"/>
              <a:t>2023 - R </a:t>
            </a:r>
            <a:r>
              <a:rPr lang="en-US" sz="2400" b="1" dirty="0"/>
              <a:t>E P O R T</a:t>
            </a:r>
            <a:br>
              <a:rPr lang="en-US" sz="2400" b="1" dirty="0"/>
            </a:br>
            <a:r>
              <a:rPr lang="en-US" sz="2400" b="1" dirty="0"/>
              <a:t>OF </a:t>
            </a:r>
            <a:r>
              <a:rPr lang="en-US" sz="2400" b="1" dirty="0" smtClean="0"/>
              <a:t>THE COMMITTEE </a:t>
            </a:r>
            <a:r>
              <a:rPr lang="en-US" sz="2400" b="1" dirty="0"/>
              <a:t>ON ARMED </a:t>
            </a:r>
            <a:r>
              <a:rPr lang="en-US" sz="2400" b="1" dirty="0" smtClean="0"/>
              <a:t>SERVICES HOUSE </a:t>
            </a:r>
            <a:r>
              <a:rPr lang="en-US" sz="2400" b="1" dirty="0"/>
              <a:t>OF REPRESENTATIVES</a:t>
            </a:r>
            <a:br>
              <a:rPr lang="en-US" sz="2400" b="1" dirty="0"/>
            </a:br>
            <a:r>
              <a:rPr lang="en-US" sz="2400" b="1" dirty="0"/>
              <a:t/>
            </a:r>
            <a:br>
              <a:rPr lang="en-US" sz="2400" b="1" dirty="0"/>
            </a:br>
            <a:r>
              <a:rPr lang="en-US" sz="2400" b="1" dirty="0"/>
              <a:t>Plutonium Pit </a:t>
            </a:r>
            <a:r>
              <a:rPr lang="en-US" sz="2400" b="1" dirty="0" smtClean="0"/>
              <a:t>Production</a:t>
            </a:r>
            <a:br>
              <a:rPr lang="en-US" sz="2400" b="1" dirty="0" smtClean="0"/>
            </a:br>
            <a:r>
              <a:rPr lang="en-US" sz="2400" dirty="0"/>
              <a:t/>
            </a:r>
            <a:br>
              <a:rPr lang="en-US" sz="2400" dirty="0"/>
            </a:br>
            <a:r>
              <a:rPr lang="en-US" sz="2400" dirty="0" smtClean="0"/>
              <a:t>“…there </a:t>
            </a:r>
            <a:r>
              <a:rPr lang="en-US" sz="2400" dirty="0"/>
              <a:t>has </a:t>
            </a:r>
            <a:r>
              <a:rPr lang="en-US" sz="2400" dirty="0" smtClean="0"/>
              <a:t>not been </a:t>
            </a:r>
            <a:r>
              <a:rPr lang="en-US" sz="2400" dirty="0"/>
              <a:t>adequate prioritization of studies and analysis of plutonium</a:t>
            </a:r>
            <a:br>
              <a:rPr lang="en-US" sz="2400" dirty="0"/>
            </a:br>
            <a:r>
              <a:rPr lang="en-US" sz="2400" dirty="0"/>
              <a:t>aging. The committee believes that given the scale, complexity, </a:t>
            </a:r>
            <a:r>
              <a:rPr lang="en-US" sz="2400" dirty="0" smtClean="0"/>
              <a:t>and history </a:t>
            </a:r>
            <a:r>
              <a:rPr lang="en-US" sz="2400" dirty="0"/>
              <a:t>of plutonium pit production, NNSA must ensure that </a:t>
            </a:r>
            <a:r>
              <a:rPr lang="en-US" sz="2400" dirty="0" smtClean="0"/>
              <a:t>plutonium </a:t>
            </a:r>
            <a:r>
              <a:rPr lang="en-US" sz="2400" dirty="0"/>
              <a:t>pit requirements and plans are fully understood and </a:t>
            </a:r>
            <a:r>
              <a:rPr lang="en-US" sz="2400" dirty="0" smtClean="0"/>
              <a:t>that past </a:t>
            </a:r>
            <a:r>
              <a:rPr lang="en-US" sz="2400" dirty="0"/>
              <a:t>mistakes regarding safety shutdowns, cost overruns, </a:t>
            </a:r>
            <a:r>
              <a:rPr lang="en-US" sz="2400" dirty="0" smtClean="0"/>
              <a:t>and schedule </a:t>
            </a:r>
            <a:r>
              <a:rPr lang="en-US" sz="2400" dirty="0"/>
              <a:t>delays are not repeated</a:t>
            </a:r>
            <a:r>
              <a:rPr lang="en-US" sz="2400" dirty="0" smtClean="0"/>
              <a:t>.”</a:t>
            </a:r>
            <a:r>
              <a:rPr lang="en-US" sz="2400" i="1" dirty="0" smtClean="0"/>
              <a:t>.</a:t>
            </a:r>
            <a:br>
              <a:rPr lang="en-US" sz="2400" i="1" dirty="0" smtClean="0"/>
            </a:br>
            <a:r>
              <a:rPr lang="en-US" sz="2400" dirty="0"/>
              <a:t/>
            </a:r>
            <a:br>
              <a:rPr lang="en-US" sz="2400" dirty="0"/>
            </a:br>
            <a:r>
              <a:rPr lang="en-US" sz="2400" dirty="0" smtClean="0"/>
              <a:t>Requires a “master schedule” for pit production, with schedules and costs &amp; plans for studies on pit aging &amp; “</a:t>
            </a:r>
            <a:r>
              <a:rPr lang="en-US" sz="2400" dirty="0"/>
              <a:t>a briefing that </a:t>
            </a:r>
            <a:r>
              <a:rPr lang="en-US" sz="2400" dirty="0" smtClean="0"/>
              <a:t>describes </a:t>
            </a:r>
            <a:r>
              <a:rPr lang="en-US" sz="2400" dirty="0"/>
              <a:t>the holistic environmental impact of expanded </a:t>
            </a:r>
            <a:r>
              <a:rPr lang="en-US" sz="2400" dirty="0" smtClean="0"/>
              <a:t>plutonium pit </a:t>
            </a:r>
            <a:r>
              <a:rPr lang="en-US" sz="2400" dirty="0"/>
              <a:t>production, accounting for simultaneous pit production at </a:t>
            </a:r>
            <a:r>
              <a:rPr lang="en-US" sz="2400" dirty="0" smtClean="0"/>
              <a:t>multiple </a:t>
            </a:r>
            <a:r>
              <a:rPr lang="en-US" sz="2400" dirty="0"/>
              <a:t>sites</a:t>
            </a:r>
            <a:r>
              <a:rPr lang="en-US" sz="2400" dirty="0" smtClean="0"/>
              <a:t>.” Those things do not exist.</a:t>
            </a:r>
            <a:br>
              <a:rPr lang="en-US" sz="2400" dirty="0" smtClean="0"/>
            </a:br>
            <a:r>
              <a:rPr lang="en-US" sz="2400" dirty="0"/>
              <a:t/>
            </a:r>
            <a:br>
              <a:rPr lang="en-US" sz="2400" dirty="0"/>
            </a:br>
            <a:r>
              <a:rPr lang="en-US" sz="2400" b="1" dirty="0" smtClean="0"/>
              <a:t>With the South Carolina Environmental </a:t>
            </a:r>
            <a:r>
              <a:rPr lang="en-US" sz="2400" b="1" dirty="0"/>
              <a:t>L</a:t>
            </a:r>
            <a:r>
              <a:rPr lang="en-US" sz="2400" b="1" dirty="0" smtClean="0"/>
              <a:t>aw </a:t>
            </a:r>
            <a:r>
              <a:rPr lang="en-US" sz="2400" b="1" dirty="0"/>
              <a:t>P</a:t>
            </a:r>
            <a:r>
              <a:rPr lang="en-US" sz="2400" b="1" dirty="0" smtClean="0"/>
              <a:t>roject (SCELP) as our attorneys, SRS Watch, Nuclear Watch </a:t>
            </a:r>
            <a:r>
              <a:rPr lang="en-US" sz="2400" b="1" dirty="0"/>
              <a:t>N</a:t>
            </a:r>
            <a:r>
              <a:rPr lang="en-US" sz="2400" b="1" dirty="0" smtClean="0"/>
              <a:t>ew Mexico, Tri-Valley CAREs have a lawsuit in federal court demanding preparation of a Programmatic EIS – filed June 2021. </a:t>
            </a:r>
            <a:r>
              <a:rPr lang="en-US" sz="2400" b="1" u="sng" dirty="0" smtClean="0"/>
              <a:t>We won on September 30, 2024 and are now in negotiations with DOJ/NNSA.</a:t>
            </a:r>
            <a:r>
              <a:rPr lang="en-US" sz="2400" b="1" dirty="0"/>
              <a:t/>
            </a:r>
            <a:br>
              <a:rPr lang="en-US" sz="2400" b="1" dirty="0"/>
            </a:br>
            <a:endParaRPr lang="en-US" sz="2400" b="1" dirty="0"/>
          </a:p>
        </p:txBody>
      </p:sp>
    </p:spTree>
    <p:extLst>
      <p:ext uri="{BB962C8B-B14F-4D97-AF65-F5344CB8AC3E}">
        <p14:creationId xmlns:p14="http://schemas.microsoft.com/office/powerpoint/2010/main" val="35397203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60490"/>
          </a:xfrm>
        </p:spPr>
        <p:txBody>
          <a:bodyPr>
            <a:noAutofit/>
          </a:bodyPr>
          <a:lstStyle/>
          <a:p>
            <a:pPr algn="ctr"/>
            <a:r>
              <a:rPr lang="en-US" sz="2800" b="1" dirty="0" smtClean="0"/>
              <a:t>DOE </a:t>
            </a:r>
            <a:r>
              <a:rPr lang="en-US" sz="2800" b="1" dirty="0" smtClean="0"/>
              <a:t>refuses to consider reuse of 20,000 stored pits </a:t>
            </a:r>
            <a:r>
              <a:rPr lang="en-US" sz="2800" b="1" dirty="0" smtClean="0"/>
              <a:t>at DOE’s </a:t>
            </a:r>
            <a:r>
              <a:rPr lang="en-US" sz="2800" b="1" dirty="0" err="1" smtClean="0"/>
              <a:t>Pantex</a:t>
            </a:r>
            <a:r>
              <a:rPr lang="en-US" sz="2800" b="1" dirty="0" smtClean="0"/>
              <a:t> </a:t>
            </a:r>
            <a:r>
              <a:rPr lang="en-US" sz="2800" b="1" dirty="0" smtClean="0"/>
              <a:t>site in Texas</a:t>
            </a:r>
            <a:r>
              <a:rPr lang="en-US" sz="2800" b="1" dirty="0" smtClean="0"/>
              <a:t> </a:t>
            </a:r>
            <a:r>
              <a:rPr lang="en-US" sz="2800" b="1" dirty="0" smtClean="0"/>
              <a:t>and blocks public access to information.</a:t>
            </a:r>
            <a:endParaRPr lang="en-US" sz="2800" b="1"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31248" y="2544792"/>
            <a:ext cx="3263503" cy="3632170"/>
          </a:xfrm>
        </p:spPr>
      </p:pic>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515902"/>
            <a:ext cx="5181600" cy="2970784"/>
          </a:xfrm>
        </p:spPr>
      </p:pic>
    </p:spTree>
    <p:extLst>
      <p:ext uri="{BB962C8B-B14F-4D97-AF65-F5344CB8AC3E}">
        <p14:creationId xmlns:p14="http://schemas.microsoft.com/office/powerpoint/2010/main" val="3072901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00144"/>
          </a:xfrm>
        </p:spPr>
        <p:txBody>
          <a:bodyPr/>
          <a:lstStyle/>
          <a:p>
            <a:pPr algn="ctr"/>
            <a:r>
              <a:rPr lang="en-US" sz="2800" dirty="0" smtClean="0"/>
              <a:t>Goal is to first produce two kinds of pits for two new nuclear warheads. Then, focus will be on other new warheads and replacing the pits </a:t>
            </a:r>
            <a:r>
              <a:rPr lang="en-US" sz="2800" dirty="0" smtClean="0"/>
              <a:t>in </a:t>
            </a:r>
            <a:r>
              <a:rPr lang="en-US" sz="2800" dirty="0" smtClean="0"/>
              <a:t>4000 weapons, so the “mission” at SRS will be for 50+ years; plus there are a host of nuclear waste streams, including TRU to WIPP</a:t>
            </a:r>
            <a:r>
              <a:rPr lang="en-US" sz="2800" dirty="0" smtClean="0"/>
              <a:t>. With our lawsuit, we have forced DOE to pause and consider all environmental impacts of pit production, at all involved DOE sites.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449" y="2898475"/>
            <a:ext cx="7097102" cy="3476198"/>
          </a:xfrm>
        </p:spPr>
      </p:pic>
    </p:spTree>
    <p:extLst>
      <p:ext uri="{BB962C8B-B14F-4D97-AF65-F5344CB8AC3E}">
        <p14:creationId xmlns:p14="http://schemas.microsoft.com/office/powerpoint/2010/main" val="3289604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48347"/>
          </a:xfrm>
        </p:spPr>
        <p:txBody>
          <a:bodyPr>
            <a:normAutofit fontScale="90000"/>
          </a:bodyPr>
          <a:lstStyle/>
          <a:p>
            <a:pPr algn="ctr"/>
            <a:r>
              <a:rPr lang="en-US" sz="2800" b="1" dirty="0" smtClean="0"/>
              <a:t>Some claim that planning for nuclear war is blessed by their god</a:t>
            </a:r>
            <a:r>
              <a:rPr lang="en-US" sz="2800" dirty="0" smtClean="0"/>
              <a:t/>
            </a:r>
            <a:br>
              <a:rPr lang="en-US" sz="2800" dirty="0" smtClean="0"/>
            </a:br>
            <a:r>
              <a:rPr lang="en-US" sz="2800" dirty="0" smtClean="0"/>
              <a:t> </a:t>
            </a:r>
            <a:br>
              <a:rPr lang="en-US" sz="2800" dirty="0" smtClean="0"/>
            </a:br>
            <a:r>
              <a:rPr lang="en-US" sz="2800" dirty="0" smtClean="0"/>
              <a:t>Stratcom </a:t>
            </a:r>
            <a:r>
              <a:rPr lang="en-US" sz="2800" dirty="0"/>
              <a:t>chapel: “We dedicate these windows to their memory and ourselves to the ideals which </a:t>
            </a:r>
            <a:r>
              <a:rPr lang="en-US" sz="2800" dirty="0" smtClean="0"/>
              <a:t>they represented</a:t>
            </a:r>
            <a:r>
              <a:rPr lang="en-US" sz="2800" dirty="0"/>
              <a:t>. Like them, we stand in the light of God and like them we pray that we may </a:t>
            </a:r>
            <a:r>
              <a:rPr lang="en-US" sz="2800" dirty="0" smtClean="0"/>
              <a:t>have resoluteness </a:t>
            </a:r>
            <a:r>
              <a:rPr lang="en-US" sz="2800" dirty="0"/>
              <a:t>of purpose and courage of conviction to answer the challenge by saying, “Here </a:t>
            </a:r>
            <a:r>
              <a:rPr lang="en-US" sz="2800" dirty="0" smtClean="0"/>
              <a:t>am I</a:t>
            </a:r>
            <a:r>
              <a:rPr lang="en-US" sz="2800" dirty="0"/>
              <a:t>! Send me.”</a:t>
            </a:r>
          </a:p>
        </p:txBody>
      </p:sp>
      <p:pic>
        <p:nvPicPr>
          <p:cNvPr id="4" name="Content Placeholder 3"/>
          <p:cNvPicPr>
            <a:picLocks noGrp="1" noChangeAspect="1"/>
          </p:cNvPicPr>
          <p:nvPr>
            <p:ph idx="1"/>
          </p:nvPr>
        </p:nvPicPr>
        <p:blipFill>
          <a:blip r:embed="rId2"/>
          <a:stretch>
            <a:fillRect/>
          </a:stretch>
        </p:blipFill>
        <p:spPr>
          <a:xfrm>
            <a:off x="3248249" y="2234241"/>
            <a:ext cx="5695501" cy="4106174"/>
          </a:xfrm>
          <a:prstGeom prst="rect">
            <a:avLst/>
          </a:prstGeom>
        </p:spPr>
      </p:pic>
    </p:spTree>
    <p:extLst>
      <p:ext uri="{BB962C8B-B14F-4D97-AF65-F5344CB8AC3E}">
        <p14:creationId xmlns:p14="http://schemas.microsoft.com/office/powerpoint/2010/main" val="3792049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486"/>
            <a:ext cx="10515600" cy="2070339"/>
          </a:xfrm>
        </p:spPr>
        <p:txBody>
          <a:bodyPr>
            <a:noAutofit/>
          </a:bodyPr>
          <a:lstStyle/>
          <a:p>
            <a:pPr algn="ctr"/>
            <a:r>
              <a:rPr lang="en-US" sz="3200" dirty="0" smtClean="0"/>
              <a:t>In reality, the Obama/Trump/Biden $2-trillion plan to rebuild the DOD/DOE nuclear weapons complex and build new pit facilities are part of enduring US plans to fight a full-scale nuclear </a:t>
            </a:r>
            <a:r>
              <a:rPr lang="en-US" sz="3200" dirty="0" smtClean="0"/>
              <a:t>war and create environmental damage, </a:t>
            </a:r>
            <a:br>
              <a:rPr lang="en-US" sz="3200" dirty="0" smtClean="0"/>
            </a:br>
            <a:r>
              <a:rPr lang="en-US" sz="3200" dirty="0" smtClean="0"/>
              <a:t>a </a:t>
            </a:r>
            <a:r>
              <a:rPr lang="en-US" sz="3200" dirty="0" smtClean="0"/>
              <a:t>devilish </a:t>
            </a:r>
            <a:r>
              <a:rPr lang="en-US" sz="3200" dirty="0" smtClean="0"/>
              <a:t>proposition indeed.</a:t>
            </a:r>
            <a:r>
              <a:rPr lang="en-US" sz="3200" dirty="0" smtClean="0"/>
              <a:t/>
            </a:r>
            <a:br>
              <a:rPr lang="en-US" sz="3200" dirty="0" smtClean="0"/>
            </a:br>
            <a:r>
              <a:rPr lang="en-US" sz="3200" dirty="0"/>
              <a:t/>
            </a:r>
            <a:br>
              <a:rPr lang="en-US" sz="3200" dirty="0"/>
            </a:br>
            <a:r>
              <a:rPr lang="en-US" sz="3200" i="1" dirty="0"/>
              <a:t>How can the public oppose this madness?</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493" y="3234906"/>
            <a:ext cx="7245013" cy="3401025"/>
          </a:xfrm>
        </p:spPr>
      </p:pic>
    </p:spTree>
    <p:extLst>
      <p:ext uri="{BB962C8B-B14F-4D97-AF65-F5344CB8AC3E}">
        <p14:creationId xmlns:p14="http://schemas.microsoft.com/office/powerpoint/2010/main" val="27952110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7531"/>
            <a:ext cx="10515600" cy="3071003"/>
          </a:xfrm>
        </p:spPr>
        <p:txBody>
          <a:bodyPr>
            <a:normAutofit fontScale="90000"/>
          </a:bodyPr>
          <a:lstStyle/>
          <a:p>
            <a:pPr algn="ctr"/>
            <a:r>
              <a:rPr lang="en-US" sz="3200" b="1" dirty="0" smtClean="0"/>
              <a:t>Tom Clements</a:t>
            </a:r>
            <a:br>
              <a:rPr lang="en-US" sz="3200" b="1" dirty="0" smtClean="0"/>
            </a:br>
            <a:r>
              <a:rPr lang="en-US" sz="3200" b="1" dirty="0" smtClean="0"/>
              <a:t>Director, Savannah River Site Watch</a:t>
            </a:r>
            <a:br>
              <a:rPr lang="en-US" sz="3200" b="1" dirty="0" smtClean="0"/>
            </a:br>
            <a:r>
              <a:rPr lang="en-US" sz="3200" b="1" dirty="0" smtClean="0"/>
              <a:t>Columbia, SC</a:t>
            </a:r>
            <a:br>
              <a:rPr lang="en-US" sz="3200" b="1" dirty="0" smtClean="0"/>
            </a:br>
            <a:r>
              <a:rPr lang="en-US" sz="3200" dirty="0" smtClean="0">
                <a:hlinkClick r:id="rId2"/>
              </a:rPr>
              <a:t>www.srswatch.org</a:t>
            </a:r>
            <a:r>
              <a:rPr lang="en-US" sz="3200" dirty="0"/>
              <a:t/>
            </a:r>
            <a:br>
              <a:rPr lang="en-US" sz="3200" dirty="0"/>
            </a:br>
            <a:r>
              <a:rPr lang="en-US" sz="3200" dirty="0">
                <a:hlinkClick r:id="rId3"/>
              </a:rPr>
              <a:t>https://</a:t>
            </a:r>
            <a:r>
              <a:rPr lang="en-US" sz="3200" dirty="0" smtClean="0">
                <a:hlinkClick r:id="rId3"/>
              </a:rPr>
              <a:t>www.facebook.com/SavannahRiverSiteWatch</a:t>
            </a:r>
            <a:r>
              <a:rPr lang="en-US" sz="3200" dirty="0" smtClean="0"/>
              <a:t/>
            </a:r>
            <a:br>
              <a:rPr lang="en-US" sz="3200" dirty="0" smtClean="0"/>
            </a:br>
            <a:r>
              <a:rPr lang="en-US" sz="3200" dirty="0" smtClean="0">
                <a:hlinkClick r:id="rId4"/>
              </a:rPr>
              <a:t>srswatch@gmail.com</a:t>
            </a:r>
            <a:r>
              <a:rPr lang="en-US" sz="3200" dirty="0" smtClean="0"/>
              <a:t/>
            </a:r>
            <a:br>
              <a:rPr lang="en-US" sz="3200" dirty="0" smtClean="0"/>
            </a:br>
            <a:r>
              <a:rPr lang="en-US" sz="3200" dirty="0" smtClean="0"/>
              <a:t>tel. 803-834-3084</a:t>
            </a:r>
            <a:br>
              <a:rPr lang="en-US" sz="3200" dirty="0" smtClean="0"/>
            </a:br>
            <a:r>
              <a:rPr lang="en-US" sz="3200" dirty="0" smtClean="0"/>
              <a:t/>
            </a:r>
            <a:br>
              <a:rPr lang="en-US" sz="3200" dirty="0" smtClean="0"/>
            </a:br>
            <a:r>
              <a:rPr lang="en-US" sz="2700" dirty="0" smtClean="0"/>
              <a:t>SRS &amp; other nuclear </a:t>
            </a:r>
            <a:r>
              <a:rPr lang="en-US" sz="2700" dirty="0"/>
              <a:t>victories since 1970s: </a:t>
            </a:r>
            <a:r>
              <a:rPr lang="en-US" sz="2700" dirty="0">
                <a:hlinkClick r:id="rId5"/>
              </a:rPr>
              <a:t>https://srswatch.org/wp-content/uploads/2024/11/Savannah-River-Site-public-victories-October-2024.pdf</a:t>
            </a:r>
            <a:endParaRPr lang="en-US" sz="2700" i="1"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333875" y="4718648"/>
            <a:ext cx="3524250" cy="1716657"/>
          </a:xfrm>
        </p:spPr>
      </p:pic>
    </p:spTree>
    <p:extLst>
      <p:ext uri="{BB962C8B-B14F-4D97-AF65-F5344CB8AC3E}">
        <p14:creationId xmlns:p14="http://schemas.microsoft.com/office/powerpoint/2010/main" val="3548937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0770"/>
            <a:ext cx="9144000" cy="4261449"/>
          </a:xfrm>
        </p:spPr>
        <p:txBody>
          <a:bodyPr>
            <a:normAutofit fontScale="90000"/>
          </a:bodyPr>
          <a:lstStyle/>
          <a:p>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smtClean="0"/>
              <a:t>Profiteering </a:t>
            </a:r>
            <a:r>
              <a:rPr lang="en-US" sz="4000" b="1" dirty="0"/>
              <a:t>Off Secret Nuclear War Planning </a:t>
            </a:r>
            <a:r>
              <a:rPr lang="en-US" sz="4000" b="1" dirty="0" smtClean="0"/>
              <a:t/>
            </a:r>
            <a:br>
              <a:rPr lang="en-US" sz="4000" b="1" dirty="0" smtClean="0"/>
            </a:br>
            <a:r>
              <a:rPr lang="en-US" sz="4000" b="1" dirty="0" smtClean="0"/>
              <a:t>in </a:t>
            </a:r>
            <a:r>
              <a:rPr lang="en-US" sz="4000" b="1" dirty="0"/>
              <a:t>South </a:t>
            </a:r>
            <a:r>
              <a:rPr lang="en-US" sz="4000" b="1" dirty="0" smtClean="0"/>
              <a:t>Carolina</a:t>
            </a:r>
            <a:br>
              <a:rPr lang="en-US" sz="4000" b="1" dirty="0" smtClean="0"/>
            </a:br>
            <a:r>
              <a:rPr lang="en-US" sz="2700" i="1" dirty="0" smtClean="0"/>
              <a:t>Exposing </a:t>
            </a:r>
            <a:r>
              <a:rPr lang="en-US" sz="2700" i="1" dirty="0" smtClean="0"/>
              <a:t>the </a:t>
            </a:r>
            <a:r>
              <a:rPr lang="en-US" sz="2700" i="1" dirty="0" smtClean="0"/>
              <a:t>“Conspiracy Reality” </a:t>
            </a:r>
            <a:r>
              <a:rPr lang="en-US" sz="2700" i="1" dirty="0" smtClean="0"/>
              <a:t>of the Real Deep State’s Planning </a:t>
            </a:r>
            <a:br>
              <a:rPr lang="en-US" sz="2700" i="1" dirty="0" smtClean="0"/>
            </a:br>
            <a:r>
              <a:rPr lang="en-US" sz="2700" i="1" dirty="0" smtClean="0"/>
              <a:t>for Full-Scale Nuclear War</a:t>
            </a:r>
            <a:r>
              <a:rPr lang="en-US" sz="3600" dirty="0" smtClean="0"/>
              <a:t/>
            </a:r>
            <a:br>
              <a:rPr lang="en-US" sz="3600" dirty="0" smtClean="0"/>
            </a:br>
            <a:r>
              <a:rPr lang="en-US" sz="3600" dirty="0" smtClean="0"/>
              <a:t/>
            </a:r>
            <a:br>
              <a:rPr lang="en-US" sz="3600" dirty="0" smtClean="0"/>
            </a:br>
            <a:r>
              <a:rPr lang="en-US" sz="2700" dirty="0" smtClean="0"/>
              <a:t>Savannah River Site Watch, </a:t>
            </a:r>
            <a:r>
              <a:rPr lang="en-US" sz="2700" dirty="0" smtClean="0">
                <a:solidFill>
                  <a:schemeClr val="tx1">
                    <a:lumMod val="95000"/>
                    <a:lumOff val="5000"/>
                  </a:schemeClr>
                </a:solidFill>
              </a:rPr>
              <a:t>www.srswatch.org</a:t>
            </a:r>
            <a:r>
              <a:rPr lang="en-US" sz="2700" dirty="0" smtClean="0"/>
              <a:t/>
            </a:r>
            <a:br>
              <a:rPr lang="en-US" sz="2700" dirty="0" smtClean="0"/>
            </a:br>
            <a:r>
              <a:rPr lang="en-US" sz="2700" dirty="0" smtClean="0"/>
              <a:t>November 19, 2024</a:t>
            </a:r>
            <a:r>
              <a:rPr lang="en-US" sz="2700" dirty="0"/>
              <a:t/>
            </a:r>
            <a:br>
              <a:rPr lang="en-US" sz="2700" dirty="0"/>
            </a:br>
            <a:r>
              <a:rPr lang="en-US" sz="3600" dirty="0" smtClean="0"/>
              <a:t> </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4"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21841" y="3173964"/>
            <a:ext cx="3703592" cy="3455994"/>
          </a:xfrm>
        </p:spPr>
      </p:pic>
      <p:sp>
        <p:nvSpPr>
          <p:cNvPr id="6" name="Subtitle 5"/>
          <p:cNvSpPr>
            <a:spLocks noGrp="1"/>
          </p:cNvSpPr>
          <p:nvPr>
            <p:ph type="subTitle" idx="1"/>
          </p:nvPr>
        </p:nvSpPr>
        <p:spPr>
          <a:xfrm>
            <a:off x="1524000" y="3602038"/>
            <a:ext cx="9144000" cy="1892988"/>
          </a:xfrm>
        </p:spPr>
        <p:txBody>
          <a:bodyPr/>
          <a:lstStyle/>
          <a:p>
            <a:endParaRPr lang="en-US" dirty="0"/>
          </a:p>
        </p:txBody>
      </p:sp>
    </p:spTree>
    <p:extLst>
      <p:ext uri="{BB962C8B-B14F-4D97-AF65-F5344CB8AC3E}">
        <p14:creationId xmlns:p14="http://schemas.microsoft.com/office/powerpoint/2010/main" val="3168672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Half of federal “discretionary spending” is now for the military</a:t>
            </a:r>
            <a:endParaRPr lang="en-US" sz="3200" b="1" dirty="0"/>
          </a:p>
        </p:txBody>
      </p:sp>
      <p:pic>
        <p:nvPicPr>
          <p:cNvPr id="6" name="Content Placeholder 5"/>
          <p:cNvPicPr>
            <a:picLocks noGrp="1" noChangeAspect="1"/>
          </p:cNvPicPr>
          <p:nvPr>
            <p:ph sz="half" idx="1"/>
          </p:nvPr>
        </p:nvPicPr>
        <p:blipFill>
          <a:blip r:embed="rId2"/>
          <a:stretch>
            <a:fillRect/>
          </a:stretch>
        </p:blipFill>
        <p:spPr>
          <a:xfrm>
            <a:off x="838200" y="2388586"/>
            <a:ext cx="5181600" cy="322541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172200" y="2271824"/>
            <a:ext cx="5181600" cy="3458939"/>
          </a:xfrm>
          <a:prstGeom prst="rect">
            <a:avLst/>
          </a:prstGeom>
        </p:spPr>
      </p:pic>
    </p:spTree>
    <p:extLst>
      <p:ext uri="{BB962C8B-B14F-4D97-AF65-F5344CB8AC3E}">
        <p14:creationId xmlns:p14="http://schemas.microsoft.com/office/powerpoint/2010/main" val="1558849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fontScale="90000"/>
          </a:bodyPr>
          <a:lstStyle/>
          <a:p>
            <a:pPr algn="ctr"/>
            <a:r>
              <a:rPr lang="en-US" sz="3600" b="1" dirty="0" smtClean="0"/>
              <a:t>U.S. military spending tops the world, by far.</a:t>
            </a:r>
            <a:r>
              <a:rPr lang="en-US" sz="2000" b="1" dirty="0"/>
              <a:t/>
            </a:r>
            <a:br>
              <a:rPr lang="en-US" sz="2000" b="1" dirty="0"/>
            </a:br>
            <a:r>
              <a:rPr lang="en-US" sz="3600" b="1" dirty="0"/>
              <a:t/>
            </a:r>
            <a:br>
              <a:rPr lang="en-US" sz="3600" b="1" dirty="0"/>
            </a:br>
            <a:r>
              <a:rPr lang="en-US" sz="2700" b="1" dirty="0" smtClean="0"/>
              <a:t>“Overseas Contingency Operations” (OCO)</a:t>
            </a:r>
            <a:r>
              <a:rPr lang="en-US" sz="2700" b="1" dirty="0"/>
              <a:t> </a:t>
            </a:r>
            <a:r>
              <a:rPr lang="en-US" sz="2700" b="1" dirty="0" smtClean="0"/>
              <a:t>is a Pentagon slush fund appropriated apart from the base military budget and can add 10% </a:t>
            </a:r>
            <a:r>
              <a:rPr lang="en-US" sz="2700" b="1" dirty="0" smtClean="0"/>
              <a:t>or </a:t>
            </a:r>
            <a:r>
              <a:rPr lang="en-US" sz="2700" b="1" dirty="0" smtClean="0"/>
              <a:t>more to DOD spending</a:t>
            </a:r>
            <a:endParaRPr lang="en-US" sz="27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1350" y="2070339"/>
            <a:ext cx="5809299" cy="4295955"/>
          </a:xfrm>
        </p:spPr>
      </p:pic>
    </p:spTree>
    <p:extLst>
      <p:ext uri="{BB962C8B-B14F-4D97-AF65-F5344CB8AC3E}">
        <p14:creationId xmlns:p14="http://schemas.microsoft.com/office/powerpoint/2010/main" val="3302952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Lockheed Martin thrives on war preparation: $1.7 trillion for the F-35 fighter aircraft. In contractor terms, success = failure (cost overruns &amp; delays are profitable).</a:t>
            </a:r>
            <a:endParaRPr lang="en-US" sz="3200" b="1" dirty="0"/>
          </a:p>
        </p:txBody>
      </p:sp>
      <p:pic>
        <p:nvPicPr>
          <p:cNvPr id="5" name="Content Placeholder 4"/>
          <p:cNvPicPr>
            <a:picLocks noGrp="1" noChangeAspect="1"/>
          </p:cNvPicPr>
          <p:nvPr>
            <p:ph idx="1"/>
          </p:nvPr>
        </p:nvPicPr>
        <p:blipFill>
          <a:blip r:embed="rId2"/>
          <a:stretch>
            <a:fillRect/>
          </a:stretch>
        </p:blipFill>
        <p:spPr>
          <a:xfrm>
            <a:off x="3244082" y="1825625"/>
            <a:ext cx="5703835" cy="4351338"/>
          </a:xfrm>
          <a:prstGeom prst="rect">
            <a:avLst/>
          </a:prstGeom>
        </p:spPr>
      </p:pic>
    </p:spTree>
    <p:extLst>
      <p:ext uri="{BB962C8B-B14F-4D97-AF65-F5344CB8AC3E}">
        <p14:creationId xmlns:p14="http://schemas.microsoft.com/office/powerpoint/2010/main" val="3421603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“General Dynamics Electric Boat” – 12 new “Columbia class” submarines with nuclear-tipped missiles: $132 billion, </a:t>
            </a:r>
            <a:br>
              <a:rPr lang="en-US" sz="3200" b="1" dirty="0" smtClean="0"/>
            </a:br>
            <a:r>
              <a:rPr lang="en-US" sz="3200" b="1" dirty="0" smtClean="0"/>
              <a:t>with W93 warhead with plutonium “pit” from SRS</a:t>
            </a:r>
            <a:endParaRPr lang="en-US" sz="3200" b="1" dirty="0"/>
          </a:p>
        </p:txBody>
      </p:sp>
      <p:pic>
        <p:nvPicPr>
          <p:cNvPr id="4" name="Content Placeholder 3"/>
          <p:cNvPicPr>
            <a:picLocks noGrp="1" noChangeAspect="1"/>
          </p:cNvPicPr>
          <p:nvPr>
            <p:ph idx="1"/>
          </p:nvPr>
        </p:nvPicPr>
        <p:blipFill>
          <a:blip r:embed="rId2"/>
          <a:stretch>
            <a:fillRect/>
          </a:stretch>
        </p:blipFill>
        <p:spPr>
          <a:xfrm>
            <a:off x="2660997" y="1825625"/>
            <a:ext cx="6870006" cy="4351338"/>
          </a:xfrm>
          <a:prstGeom prst="rect">
            <a:avLst/>
          </a:prstGeom>
        </p:spPr>
      </p:pic>
    </p:spTree>
    <p:extLst>
      <p:ext uri="{BB962C8B-B14F-4D97-AF65-F5344CB8AC3E}">
        <p14:creationId xmlns:p14="http://schemas.microsoft.com/office/powerpoint/2010/main" val="3436222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683" y="365125"/>
            <a:ext cx="11119449" cy="1411917"/>
          </a:xfrm>
        </p:spPr>
        <p:txBody>
          <a:bodyPr>
            <a:normAutofit fontScale="90000"/>
          </a:bodyPr>
          <a:lstStyle/>
          <a:p>
            <a:pPr algn="ctr"/>
            <a:r>
              <a:rPr lang="en-US" sz="3600" b="1" dirty="0" smtClean="0"/>
              <a:t>What’s planning for nuclear war amongst friends? W93 warhead being developed </a:t>
            </a:r>
            <a:r>
              <a:rPr lang="en-US" sz="3600" b="1" dirty="0" smtClean="0"/>
              <a:t>by Lockheed Martin with </a:t>
            </a:r>
            <a:r>
              <a:rPr lang="en-US" sz="3600" b="1" dirty="0" smtClean="0"/>
              <a:t>the UK, with which the US “legally” shares nuclear weapons materials and </a:t>
            </a:r>
            <a:r>
              <a:rPr lang="en-US" sz="3600" b="1" dirty="0" smtClean="0"/>
              <a:t>components under the “Mutual Defense Agreement”</a:t>
            </a:r>
            <a:endParaRPr lang="en-US" sz="3600" b="1" dirty="0"/>
          </a:p>
        </p:txBody>
      </p:sp>
      <p:pic>
        <p:nvPicPr>
          <p:cNvPr id="4" name="Content Placeholder 3"/>
          <p:cNvPicPr>
            <a:picLocks noGrp="1" noChangeAspect="1"/>
          </p:cNvPicPr>
          <p:nvPr>
            <p:ph idx="1"/>
          </p:nvPr>
        </p:nvPicPr>
        <p:blipFill>
          <a:blip r:embed="rId2"/>
          <a:stretch>
            <a:fillRect/>
          </a:stretch>
        </p:blipFill>
        <p:spPr>
          <a:xfrm>
            <a:off x="2461353" y="2078965"/>
            <a:ext cx="7269294" cy="4097997"/>
          </a:xfrm>
          <a:prstGeom prst="rect">
            <a:avLst/>
          </a:prstGeom>
        </p:spPr>
      </p:pic>
    </p:spTree>
    <p:extLst>
      <p:ext uri="{BB962C8B-B14F-4D97-AF65-F5344CB8AC3E}">
        <p14:creationId xmlns:p14="http://schemas.microsoft.com/office/powerpoint/2010/main" val="1736892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4122</TotalTime>
  <Words>1312</Words>
  <Application>Microsoft Office PowerPoint</Application>
  <PresentationFormat>Widescreen</PresentationFormat>
  <Paragraphs>43</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Citizens say “No!” to the proposed New Production Reactor, aka New Pork-barrel Reactor (NPR) - Oink! - May 1991 &amp; They Won!</vt:lpstr>
      <vt:lpstr>The NPR, proposed for $R$, would have produced tritium for all US nuclear warheads. Around 2001, the same people WON AGAIN against a new plutonium “pit” plant proposed for SRS – the Modern Pit Facility (MPF). So, victory against the nuclear war machine is possible.</vt:lpstr>
      <vt:lpstr>No Restart of K-Reactor, to produce tritium, 1991 in Aiken –  WE WON AGAIN!  SRS tour 2005</vt:lpstr>
      <vt:lpstr>               Profiteering Off Secret Nuclear War Planning  in South Carolina Exposing the “Conspiracy Reality” of the Real Deep State’s Planning  for Full-Scale Nuclear War  Savannah River Site Watch, www.srswatch.org November 19, 2024   </vt:lpstr>
      <vt:lpstr>Half of federal “discretionary spending” is now for the military</vt:lpstr>
      <vt:lpstr>U.S. military spending tops the world, by far.  “Overseas Contingency Operations” (OCO) is a Pentagon slush fund appropriated apart from the base military budget and can add 10% or more to DOD spending</vt:lpstr>
      <vt:lpstr>Lockheed Martin thrives on war preparation: $1.7 trillion for the F-35 fighter aircraft. In contractor terms, success = failure (cost overruns &amp; delays are profitable).</vt:lpstr>
      <vt:lpstr>“General Dynamics Electric Boat” – 12 new “Columbia class” submarines with nuclear-tipped missiles: $132 billion,  with W93 warhead with plutonium “pit” from SRS</vt:lpstr>
      <vt:lpstr>What’s planning for nuclear war amongst friends? W93 warhead being developed by Lockheed Martin with the UK, with which the US “legally” shares nuclear weapons materials and components under the “Mutual Defense Agreement”</vt:lpstr>
      <vt:lpstr>Sentinel W87 warhead designed by Lawrence Livermore National Lab, with plutonium “pits” from Los Alamos and Savannah River Site - $141 billion for the missile and retrofitting existing silos</vt:lpstr>
      <vt:lpstr>Sentinel missile by Northrup-Grumman to be based in upper Midwest, to replace older ICBMS, would use new plutonium “pit” for the W87 warhead; missile production in Utah</vt:lpstr>
      <vt:lpstr>Is planning for nuclear war the path to happiness (or just wealth)? These happy Northrup Grumman board members well know that “success = failure”.</vt:lpstr>
      <vt:lpstr>400 ICBMS based in the Midwest – first-strike weapon or “nuclear sponge” – part of obsolete nuclear “triad” (land, sea, air weapons) – where the Sentinel would be based</vt:lpstr>
      <vt:lpstr>“Nuclear Weapons States” - US and Russia have far more weapons than other nuclear weapons states combined.  US, Russia &amp; China are pursuing a  variety of new nuclear weapons but the US blames Russia and China for the new nuclear arms race.  Do you feel safer given that we are on the precipice of an arms race?</vt:lpstr>
      <vt:lpstr>De facto nuclear weapons states</vt:lpstr>
      <vt:lpstr>PowerPoint Presentation</vt:lpstr>
      <vt:lpstr>Presidential/DOD’s “Nuclear Posture Review” (NPR) – playbook for nuclear war preparation, feebly disguised as “deterrence” (word used to justify large nuclear stockpile &amp; war preparation). </vt:lpstr>
      <vt:lpstr>The “Department of War” drives military spending but the U.S. Department of Energy - really the “Department of Nuclear Weapons” - makes the nuclear warheads and has its own budget</vt:lpstr>
      <vt:lpstr>DOE’s “National Nuclear Security Administration” (NNSA) complex, operated by private contractors, is a business enterprise to serve its client</vt:lpstr>
      <vt:lpstr>DOE’s nation-wide complex run by contractors: DOE makes and maintains the warheads and supplies the nuclear materials and non-nuclear components &amp; the assembled warheads provided to its customer</vt:lpstr>
      <vt:lpstr>Savannah River Site (SRS) – operations in center of 310-square-mile site; founded by the Atomic Energy Commission in early 1950s, operated nuclear reactors to produce two key nuclear warhead materials: plutonium and tritium. A vast amount of nuclear and chemical waste was created. 11,500 employees. NNSA took over Oct. 1, 2024. </vt:lpstr>
      <vt:lpstr>SRS had five reactors that produced about 36 metric tons of plutonium and all the tritium gas for nuclear weapons. Do the math: 36,000 ÷ 3 = 12,000</vt:lpstr>
      <vt:lpstr>Plutonium-239 has a half life of 28,000 years; tritium gas is used in all US nuclear weapons – all tritium is processed at SRS, from radioactive rods irradiated by TVA &amp; made by Westinghouse </vt:lpstr>
      <vt:lpstr>Shhhh! Westinghouse nuclear fuel plant is a “dual-use” commercial-military facility and another key to the nuclear arms race; the military part fabricates special tritium rods, with no formal regulation </vt:lpstr>
      <vt:lpstr>SRS high-level waste tanks – deadly radioactive waste is a by-product of nuclear material production; clean-up of this waste is where the focus must remain – 43 of 51 tanks yet to be dealt with; 2037 closure date at risk. One of the biggest environmental threats to South Carolina. SRS groundwater “cleanup” by 2065 (don’t count on it). “Environmental liability” at SRS is more than $100 billion and there will be an effort to use that for nuclear weapons programs at SRS.</vt:lpstr>
      <vt:lpstr>Highly radioactive nuclear waste – liquid and sludge – is being removed from the HLW tanks to be “vitrified” – over 4000 canisters filled, but no disposal site is available so it stays at SRS</vt:lpstr>
      <vt:lpstr>“MOX” facility at SRS to make plutonium fuel terminated in 2017 -$8 billion wasted, with no congressional or DOE investigations. Proposed in 2018 as SRS Plutonium Bomb Plant to make “pits” for new warheads</vt:lpstr>
      <vt:lpstr>As DOE is an unconstrained money machine for contractors and special interests, a new “mission” had to be quickly found to fill “loss” in funding when the MOX project was terminated. Pit production was a perfect choice – large initial costs &amp; high annual cost, with guaranteed delays and cost overruns. Voilà! </vt:lpstr>
      <vt:lpstr>In May 2018, DOE/DOD announced the goal to produced 80 “pits” per year, at two DOE sites. SRS is not required by law to produce pits, this was a deep state decision.</vt:lpstr>
      <vt:lpstr>Pit production sites are Los Alamos National Lab &amp; SRS – first pits for Sentinel ICBM (W-87 warhead)&amp; next pits for SLBM (W93 warhead)</vt:lpstr>
      <vt:lpstr>Pit production at DOE’s Rocky Flats (near Denver, CO) was The Rocky Flats Horror Show - with numerous plutonium fires; closed in 1989 after FBI raid. As plutonium can undergo a “criticality” or burn in air and is an extreme carcinogen, we don’t want a repeat of Rocky Flats horrors in South Carolina.</vt:lpstr>
      <vt:lpstr>Pit Production at SRS: Government &amp; contractors tell citizens “hand over your money!” </vt:lpstr>
      <vt:lpstr>Hard to tell DOE, contractors and boosters apart   In a contractor (Savannah River Nuclear Solutions, SRNS) – DOE-NNSA joint news release of November 14, 2024, the contractor speaks for the government: “As the NNSA invests in modernizing our nation’s essential infrastructure supporting the Nuclear Security Enterprise, SRS must deliver the SRPPF project by 2032,” said Dennis Carr, SRNS president and chief executive officer. “Shifts in our global nuclear landscape have made SRS a key player in strengthening the nuclear deterrent to keep our nation, partners and allies safe. Now more than ever, our nation’s nuclear posture must remain strong and resilient.” (= spend more money &amp; faster)  “Also on the panel [on pits, on Nov. 13] was Bob Peters, a deterrence research fellow from the conservative Washington think tank Heritage Foundation, who said that the National Nuclear Security Administration (NNSA) should ramp up from its current “glacial pace” to a “wartime footing” for building warheads to compete with Russia and China.”  (= spend more money &amp; faster)</vt:lpstr>
      <vt:lpstr>https://www.congress.gov/117/crpt/hrpt397/CRPT-117hrpt397.pdf  NATIONAL DEFENSE AUTHORIZATION ACT FOR FISCAL YEAR 2023 - R E P O R T OF THE COMMITTEE ON ARMED SERVICES HOUSE OF REPRESENTATIVES  Plutonium Pit Production  “…there has not been adequate prioritization of studies and analysis of plutonium aging. The committee believes that given the scale, complexity, and history of plutonium pit production, NNSA must ensure that plutonium pit requirements and plans are fully understood and that past mistakes regarding safety shutdowns, cost overruns, and schedule delays are not repeated.”.  Requires a “master schedule” for pit production, with schedules and costs &amp; plans for studies on pit aging &amp; “a briefing that describes the holistic environmental impact of expanded plutonium pit production, accounting for simultaneous pit production at multiple sites.” Those things do not exist.  With the South Carolina Environmental Law Project (SCELP) as our attorneys, SRS Watch, Nuclear Watch New Mexico, Tri-Valley CAREs have a lawsuit in federal court demanding preparation of a Programmatic EIS – filed June 2021. We won on September 30, 2024 and are now in negotiations with DOJ/NNSA. </vt:lpstr>
      <vt:lpstr>DOE refuses to consider reuse of 20,000 stored pits at DOE’s Pantex site in Texas and blocks public access to information.</vt:lpstr>
      <vt:lpstr>Goal is to first produce two kinds of pits for two new nuclear warheads. Then, focus will be on other new warheads and replacing the pits in 4000 weapons, so the “mission” at SRS will be for 50+ years; plus there are a host of nuclear waste streams, including TRU to WIPP. With our lawsuit, we have forced DOE to pause and consider all environmental impacts of pit production, at all involved DOE sites.</vt:lpstr>
      <vt:lpstr>Some claim that planning for nuclear war is blessed by their god   Stratcom chapel: “We dedicate these windows to their memory and ourselves to the ideals which they represented. Like them, we stand in the light of God and like them we pray that we may have resoluteness of purpose and courage of conviction to answer the challenge by saying, “Here am I! Send me.”</vt:lpstr>
      <vt:lpstr>In reality, the Obama/Trump/Biden $2-trillion plan to rebuild the DOD/DOE nuclear weapons complex and build new pit facilities are part of enduring US plans to fight a full-scale nuclear war and create environmental damage,  a devilish proposition indeed.  How can the public oppose this madness?</vt:lpstr>
      <vt:lpstr>Tom Clements Director, Savannah River Site Watch Columbia, SC www.srswatch.org https://www.facebook.com/SavannahRiverSiteWatch srswatch@gmail.com tel. 803-834-3084  SRS &amp; other nuclear victories since 1970s: https://srswatch.org/wp-content/uploads/2024/11/Savannah-River-Site-public-victories-October-2024.pdf</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Profiteering Off Secret Nuclear War Planning  in South Carolina</dc:title>
  <dc:creator>Tom Clements</dc:creator>
  <cp:lastModifiedBy>Tom Clements</cp:lastModifiedBy>
  <cp:revision>65</cp:revision>
  <dcterms:created xsi:type="dcterms:W3CDTF">2024-11-12T13:11:11Z</dcterms:created>
  <dcterms:modified xsi:type="dcterms:W3CDTF">2024-11-19T20:56:55Z</dcterms:modified>
</cp:coreProperties>
</file>